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3" r:id="rId3"/>
    <p:sldId id="284" r:id="rId4"/>
    <p:sldId id="285" r:id="rId5"/>
    <p:sldId id="287" r:id="rId6"/>
    <p:sldId id="288" r:id="rId7"/>
    <p:sldId id="289" r:id="rId8"/>
    <p:sldId id="290" r:id="rId9"/>
    <p:sldId id="291" r:id="rId10"/>
    <p:sldId id="258" r:id="rId11"/>
    <p:sldId id="292" r:id="rId12"/>
    <p:sldId id="279" r:id="rId13"/>
    <p:sldId id="278" r:id="rId14"/>
    <p:sldId id="286" r:id="rId15"/>
    <p:sldId id="280" r:id="rId16"/>
    <p:sldId id="281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Exkurze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List1!$B$2</c:f>
              <c:numCache>
                <c:formatCode>General</c:formatCode>
                <c:ptCount val="1"/>
                <c:pt idx="0">
                  <c:v>49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Programy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List1!$C$2</c:f>
              <c:numCache>
                <c:formatCode>General</c:formatCode>
                <c:ptCount val="1"/>
                <c:pt idx="0">
                  <c:v>794</c:v>
                </c:pt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Osvětové akce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List1!$D$2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Projektové dny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List1!$E$2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Jiné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List1!$F$2</c:f>
              <c:numCache>
                <c:formatCode>General</c:formatCode>
                <c:ptCount val="1"/>
                <c:pt idx="0">
                  <c:v>246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63832200"/>
        <c:axId val="363831024"/>
      </c:barChart>
      <c:catAx>
        <c:axId val="363832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3831024"/>
        <c:crosses val="autoZero"/>
        <c:auto val="1"/>
        <c:lblAlgn val="ctr"/>
        <c:lblOffset val="100"/>
        <c:noMultiLvlLbl val="0"/>
      </c:catAx>
      <c:valAx>
        <c:axId val="36383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3832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Exkurze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List1!$B$2</c:f>
              <c:numCache>
                <c:formatCode>General</c:formatCode>
                <c:ptCount val="1"/>
                <c:pt idx="0">
                  <c:v>4415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Programy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List1!$C$2</c:f>
              <c:numCache>
                <c:formatCode>General</c:formatCode>
                <c:ptCount val="1"/>
                <c:pt idx="0">
                  <c:v>16279</c:v>
                </c:pt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Osvětové akce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List1!$D$2</c:f>
              <c:numCache>
                <c:formatCode>General</c:formatCode>
                <c:ptCount val="1"/>
                <c:pt idx="0">
                  <c:v>45237</c:v>
                </c:pt>
              </c:numCache>
            </c:numRef>
          </c:val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Projektové dny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List1!$E$2</c:f>
              <c:numCache>
                <c:formatCode>General</c:formatCode>
                <c:ptCount val="1"/>
                <c:pt idx="0">
                  <c:v>3210</c:v>
                </c:pt>
              </c:numCache>
            </c:numRef>
          </c:val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Jiné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List1!$F$2</c:f>
              <c:numCache>
                <c:formatCode>General</c:formatCode>
                <c:ptCount val="1"/>
                <c:pt idx="0">
                  <c:v>10226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63834552"/>
        <c:axId val="363829456"/>
      </c:barChart>
      <c:catAx>
        <c:axId val="363834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3829456"/>
        <c:crosses val="autoZero"/>
        <c:auto val="1"/>
        <c:lblAlgn val="ctr"/>
        <c:lblOffset val="100"/>
        <c:noMultiLvlLbl val="0"/>
      </c:catAx>
      <c:valAx>
        <c:axId val="363829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3834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970F63-1CFC-4E94-AA1A-C91FDCB85D2D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B14B5558-2710-4A6A-B573-8E9035167E4E}">
      <dgm:prSet phldrT="[Text]"/>
      <dgm:spPr/>
      <dgm:t>
        <a:bodyPr/>
        <a:lstStyle/>
        <a:p>
          <a:endParaRPr lang="cs-CZ" dirty="0"/>
        </a:p>
      </dgm:t>
    </dgm:pt>
    <dgm:pt modelId="{7C7104AA-36BE-4227-B043-E703B461E5E2}" type="parTrans" cxnId="{0B199F21-D46C-45A0-9322-531D151F8FCA}">
      <dgm:prSet/>
      <dgm:spPr/>
      <dgm:t>
        <a:bodyPr/>
        <a:lstStyle/>
        <a:p>
          <a:endParaRPr lang="cs-CZ"/>
        </a:p>
      </dgm:t>
    </dgm:pt>
    <dgm:pt modelId="{9ABCF889-BD31-4F90-89CE-02786B3F1A73}" type="sibTrans" cxnId="{0B199F21-D46C-45A0-9322-531D151F8FCA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cs-CZ"/>
        </a:p>
      </dgm:t>
    </dgm:pt>
    <dgm:pt modelId="{9871088B-E5C9-42DF-88DD-78385B404224}">
      <dgm:prSet phldrT="[Text]"/>
      <dgm:spPr/>
      <dgm:t>
        <a:bodyPr/>
        <a:lstStyle/>
        <a:p>
          <a:endParaRPr lang="cs-CZ" dirty="0"/>
        </a:p>
      </dgm:t>
    </dgm:pt>
    <dgm:pt modelId="{BB665DBD-C2FD-4B9E-B3BC-16B8910B6A90}" type="parTrans" cxnId="{90B82703-26AF-4271-9A6D-81C6B79E5BB4}">
      <dgm:prSet/>
      <dgm:spPr/>
      <dgm:t>
        <a:bodyPr/>
        <a:lstStyle/>
        <a:p>
          <a:endParaRPr lang="cs-CZ"/>
        </a:p>
      </dgm:t>
    </dgm:pt>
    <dgm:pt modelId="{F743CCA8-F1FB-4788-999C-122983462B4A}" type="sibTrans" cxnId="{90B82703-26AF-4271-9A6D-81C6B79E5BB4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cs-CZ"/>
        </a:p>
      </dgm:t>
    </dgm:pt>
    <dgm:pt modelId="{FD6EAAD7-5519-4313-A938-FADD1566621F}">
      <dgm:prSet phldrT="[Text]"/>
      <dgm:spPr/>
      <dgm:t>
        <a:bodyPr/>
        <a:lstStyle/>
        <a:p>
          <a:endParaRPr lang="cs-CZ"/>
        </a:p>
      </dgm:t>
    </dgm:pt>
    <dgm:pt modelId="{20374105-420F-4607-8074-93B86DBCB48E}" type="parTrans" cxnId="{81D3F2C5-CC3D-48B5-B24E-507ECB822F0F}">
      <dgm:prSet/>
      <dgm:spPr/>
      <dgm:t>
        <a:bodyPr/>
        <a:lstStyle/>
        <a:p>
          <a:endParaRPr lang="cs-CZ"/>
        </a:p>
      </dgm:t>
    </dgm:pt>
    <dgm:pt modelId="{3476BE97-F00B-45C4-A12C-A4B87A9DAAA6}" type="sibTrans" cxnId="{81D3F2C5-CC3D-48B5-B24E-507ECB822F0F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cs-CZ"/>
        </a:p>
      </dgm:t>
    </dgm:pt>
    <dgm:pt modelId="{DF8B6AE3-C7B8-4A98-9D69-A7CE96D70DD7}">
      <dgm:prSet phldrT="[Text]"/>
      <dgm:spPr/>
      <dgm:t>
        <a:bodyPr/>
        <a:lstStyle/>
        <a:p>
          <a:endParaRPr lang="cs-CZ"/>
        </a:p>
      </dgm:t>
    </dgm:pt>
    <dgm:pt modelId="{5F2FF922-8DDC-45FC-9F5D-EDBA9EC8EDAA}" type="parTrans" cxnId="{058A9D74-9EC9-40E8-AB9C-1201C719E20C}">
      <dgm:prSet/>
      <dgm:spPr/>
      <dgm:t>
        <a:bodyPr/>
        <a:lstStyle/>
        <a:p>
          <a:endParaRPr lang="cs-CZ"/>
        </a:p>
      </dgm:t>
    </dgm:pt>
    <dgm:pt modelId="{E5CC34CD-CD6B-419F-BAF6-27A0D946FF89}" type="sibTrans" cxnId="{058A9D74-9EC9-40E8-AB9C-1201C719E20C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cs-CZ"/>
        </a:p>
      </dgm:t>
    </dgm:pt>
    <dgm:pt modelId="{094CAF70-496C-4038-97FB-4B49CB182F48}" type="pres">
      <dgm:prSet presAssocID="{EF970F63-1CFC-4E94-AA1A-C91FDCB85D2D}" presName="Name0" presStyleCnt="0">
        <dgm:presLayoutVars>
          <dgm:chMax val="7"/>
          <dgm:chPref val="7"/>
          <dgm:dir/>
        </dgm:presLayoutVars>
      </dgm:prSet>
      <dgm:spPr/>
    </dgm:pt>
    <dgm:pt modelId="{E7EB9B39-EDFC-4484-8663-B91FB646D9AF}" type="pres">
      <dgm:prSet presAssocID="{EF970F63-1CFC-4E94-AA1A-C91FDCB85D2D}" presName="Name1" presStyleCnt="0"/>
      <dgm:spPr/>
    </dgm:pt>
    <dgm:pt modelId="{CBCD096F-8CA2-4384-AD0B-2AF45865FAA7}" type="pres">
      <dgm:prSet presAssocID="{F743CCA8-F1FB-4788-999C-122983462B4A}" presName="picture_1" presStyleCnt="0"/>
      <dgm:spPr/>
    </dgm:pt>
    <dgm:pt modelId="{9838C39A-076F-4913-9F41-2C436C0CBF0E}" type="pres">
      <dgm:prSet presAssocID="{F743CCA8-F1FB-4788-999C-122983462B4A}" presName="pictureRepeatNode" presStyleLbl="alignImgPlace1" presStyleIdx="0" presStyleCnt="4" custScaleX="108236" custScaleY="112913" custLinFactNeighborX="-6296" custLinFactNeighborY="-5065"/>
      <dgm:spPr/>
      <dgm:t>
        <a:bodyPr/>
        <a:lstStyle/>
        <a:p>
          <a:endParaRPr lang="cs-CZ"/>
        </a:p>
      </dgm:t>
    </dgm:pt>
    <dgm:pt modelId="{3557F5C2-52B0-44E4-B964-3A635BC871C2}" type="pres">
      <dgm:prSet presAssocID="{9871088B-E5C9-42DF-88DD-78385B404224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E710BDF-62B9-4D1E-A06F-1C7D308D0009}" type="pres">
      <dgm:prSet presAssocID="{3476BE97-F00B-45C4-A12C-A4B87A9DAAA6}" presName="picture_2" presStyleCnt="0"/>
      <dgm:spPr/>
    </dgm:pt>
    <dgm:pt modelId="{805D2AA2-0193-4CB2-A448-21FC8F68821E}" type="pres">
      <dgm:prSet presAssocID="{3476BE97-F00B-45C4-A12C-A4B87A9DAAA6}" presName="pictureRepeatNode" presStyleLbl="alignImgPlace1" presStyleIdx="1" presStyleCnt="4" custScaleX="152941" custScaleY="152941" custLinFactNeighborX="4177" custLinFactNeighborY="-11430"/>
      <dgm:spPr/>
      <dgm:t>
        <a:bodyPr/>
        <a:lstStyle/>
        <a:p>
          <a:endParaRPr lang="cs-CZ"/>
        </a:p>
      </dgm:t>
    </dgm:pt>
    <dgm:pt modelId="{1B5898CF-F9D4-43E6-B280-13C322F0B05A}" type="pres">
      <dgm:prSet presAssocID="{FD6EAAD7-5519-4313-A938-FADD1566621F}" presName="line_2" presStyleLbl="parChTrans1D1" presStyleIdx="0" presStyleCnt="3"/>
      <dgm:spPr/>
    </dgm:pt>
    <dgm:pt modelId="{DEFF7166-4048-401B-A61B-2A0F6D5AE104}" type="pres">
      <dgm:prSet presAssocID="{FD6EAAD7-5519-4313-A938-FADD1566621F}" presName="textparent_2" presStyleLbl="node1" presStyleIdx="0" presStyleCnt="0"/>
      <dgm:spPr/>
    </dgm:pt>
    <dgm:pt modelId="{B39A1E05-4B08-4B36-A00F-56649C581A22}" type="pres">
      <dgm:prSet presAssocID="{FD6EAAD7-5519-4313-A938-FADD1566621F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A53066F-F207-452C-9674-F8D3144BEF84}" type="pres">
      <dgm:prSet presAssocID="{E5CC34CD-CD6B-419F-BAF6-27A0D946FF89}" presName="picture_3" presStyleCnt="0"/>
      <dgm:spPr/>
    </dgm:pt>
    <dgm:pt modelId="{F2810C43-79FD-4199-B23A-E42FB9A1E80F}" type="pres">
      <dgm:prSet presAssocID="{E5CC34CD-CD6B-419F-BAF6-27A0D946FF89}" presName="pictureRepeatNode" presStyleLbl="alignImgPlace1" presStyleIdx="2" presStyleCnt="4" custScaleX="152941" custScaleY="152941" custLinFactNeighborX="-35988" custLinFactNeighborY="2016"/>
      <dgm:spPr/>
      <dgm:t>
        <a:bodyPr/>
        <a:lstStyle/>
        <a:p>
          <a:endParaRPr lang="cs-CZ"/>
        </a:p>
      </dgm:t>
    </dgm:pt>
    <dgm:pt modelId="{09C54D4D-04DD-4C75-B68F-FAFE9C526DCB}" type="pres">
      <dgm:prSet presAssocID="{DF8B6AE3-C7B8-4A98-9D69-A7CE96D70DD7}" presName="line_3" presStyleLbl="parChTrans1D1" presStyleIdx="1" presStyleCnt="3"/>
      <dgm:spPr/>
    </dgm:pt>
    <dgm:pt modelId="{2B36F69C-A172-48F8-9F31-AC53617C34D7}" type="pres">
      <dgm:prSet presAssocID="{DF8B6AE3-C7B8-4A98-9D69-A7CE96D70DD7}" presName="textparent_3" presStyleLbl="node1" presStyleIdx="0" presStyleCnt="0"/>
      <dgm:spPr/>
    </dgm:pt>
    <dgm:pt modelId="{E878228C-91E0-4F1D-A989-7470E77F7EBB}" type="pres">
      <dgm:prSet presAssocID="{DF8B6AE3-C7B8-4A98-9D69-A7CE96D70DD7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D928FD9-FB15-4C86-AEDB-54F1B3941313}" type="pres">
      <dgm:prSet presAssocID="{9ABCF889-BD31-4F90-89CE-02786B3F1A73}" presName="picture_4" presStyleCnt="0"/>
      <dgm:spPr/>
    </dgm:pt>
    <dgm:pt modelId="{7A985733-E056-4D05-9826-F87A8ECC9B90}" type="pres">
      <dgm:prSet presAssocID="{9ABCF889-BD31-4F90-89CE-02786B3F1A73}" presName="pictureRepeatNode" presStyleLbl="alignImgPlace1" presStyleIdx="3" presStyleCnt="4" custScaleX="152941" custScaleY="152941" custLinFactNeighborX="14124" custLinFactNeighborY="5012"/>
      <dgm:spPr/>
      <dgm:t>
        <a:bodyPr/>
        <a:lstStyle/>
        <a:p>
          <a:endParaRPr lang="cs-CZ"/>
        </a:p>
      </dgm:t>
    </dgm:pt>
    <dgm:pt modelId="{6611B978-48C6-4DE6-8BF2-975EFE8CF523}" type="pres">
      <dgm:prSet presAssocID="{B14B5558-2710-4A6A-B573-8E9035167E4E}" presName="line_4" presStyleLbl="parChTrans1D1" presStyleIdx="2" presStyleCnt="3"/>
      <dgm:spPr/>
    </dgm:pt>
    <dgm:pt modelId="{EC47DA5B-CBD9-43EA-B942-69C9A421C599}" type="pres">
      <dgm:prSet presAssocID="{B14B5558-2710-4A6A-B573-8E9035167E4E}" presName="textparent_4" presStyleLbl="node1" presStyleIdx="0" presStyleCnt="0"/>
      <dgm:spPr/>
    </dgm:pt>
    <dgm:pt modelId="{B1844236-6A23-4735-A392-24506CB2D192}" type="pres">
      <dgm:prSet presAssocID="{B14B5558-2710-4A6A-B573-8E9035167E4E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E02A287-F6A0-4F44-87D7-3A856567D71E}" type="presOf" srcId="{DF8B6AE3-C7B8-4A98-9D69-A7CE96D70DD7}" destId="{E878228C-91E0-4F1D-A989-7470E77F7EBB}" srcOrd="0" destOrd="0" presId="urn:microsoft.com/office/officeart/2008/layout/CircularPictureCallout"/>
    <dgm:cxn modelId="{BCF5AD9A-E38F-4065-B616-2FF7632FB447}" type="presOf" srcId="{B14B5558-2710-4A6A-B573-8E9035167E4E}" destId="{B1844236-6A23-4735-A392-24506CB2D192}" srcOrd="0" destOrd="0" presId="urn:microsoft.com/office/officeart/2008/layout/CircularPictureCallout"/>
    <dgm:cxn modelId="{24BBA411-A8C8-4148-8DC2-6B991B7B021E}" type="presOf" srcId="{E5CC34CD-CD6B-419F-BAF6-27A0D946FF89}" destId="{F2810C43-79FD-4199-B23A-E42FB9A1E80F}" srcOrd="0" destOrd="0" presId="urn:microsoft.com/office/officeart/2008/layout/CircularPictureCallout"/>
    <dgm:cxn modelId="{2517A35D-623A-4D9A-B633-8112C121BF93}" type="presOf" srcId="{FD6EAAD7-5519-4313-A938-FADD1566621F}" destId="{B39A1E05-4B08-4B36-A00F-56649C581A22}" srcOrd="0" destOrd="0" presId="urn:microsoft.com/office/officeart/2008/layout/CircularPictureCallout"/>
    <dgm:cxn modelId="{9D4450F6-4BF3-45AD-A855-4D3A86383857}" type="presOf" srcId="{9871088B-E5C9-42DF-88DD-78385B404224}" destId="{3557F5C2-52B0-44E4-B964-3A635BC871C2}" srcOrd="0" destOrd="0" presId="urn:microsoft.com/office/officeart/2008/layout/CircularPictureCallout"/>
    <dgm:cxn modelId="{41BE17A5-C20E-4018-A3F2-0DCBA511A645}" type="presOf" srcId="{F743CCA8-F1FB-4788-999C-122983462B4A}" destId="{9838C39A-076F-4913-9F41-2C436C0CBF0E}" srcOrd="0" destOrd="0" presId="urn:microsoft.com/office/officeart/2008/layout/CircularPictureCallout"/>
    <dgm:cxn modelId="{0B199F21-D46C-45A0-9322-531D151F8FCA}" srcId="{EF970F63-1CFC-4E94-AA1A-C91FDCB85D2D}" destId="{B14B5558-2710-4A6A-B573-8E9035167E4E}" srcOrd="3" destOrd="0" parTransId="{7C7104AA-36BE-4227-B043-E703B461E5E2}" sibTransId="{9ABCF889-BD31-4F90-89CE-02786B3F1A73}"/>
    <dgm:cxn modelId="{80815B4F-4D5A-4A98-86E8-FC6A89FD66AD}" type="presOf" srcId="{3476BE97-F00B-45C4-A12C-A4B87A9DAAA6}" destId="{805D2AA2-0193-4CB2-A448-21FC8F68821E}" srcOrd="0" destOrd="0" presId="urn:microsoft.com/office/officeart/2008/layout/CircularPictureCallout"/>
    <dgm:cxn modelId="{058A9D74-9EC9-40E8-AB9C-1201C719E20C}" srcId="{EF970F63-1CFC-4E94-AA1A-C91FDCB85D2D}" destId="{DF8B6AE3-C7B8-4A98-9D69-A7CE96D70DD7}" srcOrd="2" destOrd="0" parTransId="{5F2FF922-8DDC-45FC-9F5D-EDBA9EC8EDAA}" sibTransId="{E5CC34CD-CD6B-419F-BAF6-27A0D946FF89}"/>
    <dgm:cxn modelId="{81D3F2C5-CC3D-48B5-B24E-507ECB822F0F}" srcId="{EF970F63-1CFC-4E94-AA1A-C91FDCB85D2D}" destId="{FD6EAAD7-5519-4313-A938-FADD1566621F}" srcOrd="1" destOrd="0" parTransId="{20374105-420F-4607-8074-93B86DBCB48E}" sibTransId="{3476BE97-F00B-45C4-A12C-A4B87A9DAAA6}"/>
    <dgm:cxn modelId="{A523C8FC-4D07-40FB-9632-6C55033BAF15}" type="presOf" srcId="{EF970F63-1CFC-4E94-AA1A-C91FDCB85D2D}" destId="{094CAF70-496C-4038-97FB-4B49CB182F48}" srcOrd="0" destOrd="0" presId="urn:microsoft.com/office/officeart/2008/layout/CircularPictureCallout"/>
    <dgm:cxn modelId="{145B186C-88CD-4051-9403-04217C176922}" type="presOf" srcId="{9ABCF889-BD31-4F90-89CE-02786B3F1A73}" destId="{7A985733-E056-4D05-9826-F87A8ECC9B90}" srcOrd="0" destOrd="0" presId="urn:microsoft.com/office/officeart/2008/layout/CircularPictureCallout"/>
    <dgm:cxn modelId="{90B82703-26AF-4271-9A6D-81C6B79E5BB4}" srcId="{EF970F63-1CFC-4E94-AA1A-C91FDCB85D2D}" destId="{9871088B-E5C9-42DF-88DD-78385B404224}" srcOrd="0" destOrd="0" parTransId="{BB665DBD-C2FD-4B9E-B3BC-16B8910B6A90}" sibTransId="{F743CCA8-F1FB-4788-999C-122983462B4A}"/>
    <dgm:cxn modelId="{F3F0DFD7-99A6-42E6-ADF3-6BD296910097}" type="presParOf" srcId="{094CAF70-496C-4038-97FB-4B49CB182F48}" destId="{E7EB9B39-EDFC-4484-8663-B91FB646D9AF}" srcOrd="0" destOrd="0" presId="urn:microsoft.com/office/officeart/2008/layout/CircularPictureCallout"/>
    <dgm:cxn modelId="{3205DE60-A92E-41A0-B464-AEA1E1919BD0}" type="presParOf" srcId="{E7EB9B39-EDFC-4484-8663-B91FB646D9AF}" destId="{CBCD096F-8CA2-4384-AD0B-2AF45865FAA7}" srcOrd="0" destOrd="0" presId="urn:microsoft.com/office/officeart/2008/layout/CircularPictureCallout"/>
    <dgm:cxn modelId="{80126899-8360-4535-9736-1F341CA22D29}" type="presParOf" srcId="{CBCD096F-8CA2-4384-AD0B-2AF45865FAA7}" destId="{9838C39A-076F-4913-9F41-2C436C0CBF0E}" srcOrd="0" destOrd="0" presId="urn:microsoft.com/office/officeart/2008/layout/CircularPictureCallout"/>
    <dgm:cxn modelId="{2CB93A13-8C17-4C66-BE04-986A31BB7F04}" type="presParOf" srcId="{E7EB9B39-EDFC-4484-8663-B91FB646D9AF}" destId="{3557F5C2-52B0-44E4-B964-3A635BC871C2}" srcOrd="1" destOrd="0" presId="urn:microsoft.com/office/officeart/2008/layout/CircularPictureCallout"/>
    <dgm:cxn modelId="{BBCB558E-B5A9-49CA-A9C2-37C997B654A3}" type="presParOf" srcId="{E7EB9B39-EDFC-4484-8663-B91FB646D9AF}" destId="{3E710BDF-62B9-4D1E-A06F-1C7D308D0009}" srcOrd="2" destOrd="0" presId="urn:microsoft.com/office/officeart/2008/layout/CircularPictureCallout"/>
    <dgm:cxn modelId="{9C0F69EA-AB52-4363-A117-86A9671FC9F3}" type="presParOf" srcId="{3E710BDF-62B9-4D1E-A06F-1C7D308D0009}" destId="{805D2AA2-0193-4CB2-A448-21FC8F68821E}" srcOrd="0" destOrd="0" presId="urn:microsoft.com/office/officeart/2008/layout/CircularPictureCallout"/>
    <dgm:cxn modelId="{A8BADF95-6FB6-4178-AEE5-9FCC54ACBA92}" type="presParOf" srcId="{E7EB9B39-EDFC-4484-8663-B91FB646D9AF}" destId="{1B5898CF-F9D4-43E6-B280-13C322F0B05A}" srcOrd="3" destOrd="0" presId="urn:microsoft.com/office/officeart/2008/layout/CircularPictureCallout"/>
    <dgm:cxn modelId="{DB0D9BF1-500B-4A5B-A7EF-54710EB57CD2}" type="presParOf" srcId="{E7EB9B39-EDFC-4484-8663-B91FB646D9AF}" destId="{DEFF7166-4048-401B-A61B-2A0F6D5AE104}" srcOrd="4" destOrd="0" presId="urn:microsoft.com/office/officeart/2008/layout/CircularPictureCallout"/>
    <dgm:cxn modelId="{19794F06-1635-461E-ACB8-41DAD3FECAFD}" type="presParOf" srcId="{DEFF7166-4048-401B-A61B-2A0F6D5AE104}" destId="{B39A1E05-4B08-4B36-A00F-56649C581A22}" srcOrd="0" destOrd="0" presId="urn:microsoft.com/office/officeart/2008/layout/CircularPictureCallout"/>
    <dgm:cxn modelId="{3A39045F-2068-46B0-AC50-E47CD40BC6AB}" type="presParOf" srcId="{E7EB9B39-EDFC-4484-8663-B91FB646D9AF}" destId="{EA53066F-F207-452C-9674-F8D3144BEF84}" srcOrd="5" destOrd="0" presId="urn:microsoft.com/office/officeart/2008/layout/CircularPictureCallout"/>
    <dgm:cxn modelId="{913592DA-A571-40E2-9055-20F85D309AFA}" type="presParOf" srcId="{EA53066F-F207-452C-9674-F8D3144BEF84}" destId="{F2810C43-79FD-4199-B23A-E42FB9A1E80F}" srcOrd="0" destOrd="0" presId="urn:microsoft.com/office/officeart/2008/layout/CircularPictureCallout"/>
    <dgm:cxn modelId="{88C40154-F2B1-4C46-B4D1-FD69A7B96452}" type="presParOf" srcId="{E7EB9B39-EDFC-4484-8663-B91FB646D9AF}" destId="{09C54D4D-04DD-4C75-B68F-FAFE9C526DCB}" srcOrd="6" destOrd="0" presId="urn:microsoft.com/office/officeart/2008/layout/CircularPictureCallout"/>
    <dgm:cxn modelId="{C566BBE3-2F2F-4F50-9166-342D8D6EBC58}" type="presParOf" srcId="{E7EB9B39-EDFC-4484-8663-B91FB646D9AF}" destId="{2B36F69C-A172-48F8-9F31-AC53617C34D7}" srcOrd="7" destOrd="0" presId="urn:microsoft.com/office/officeart/2008/layout/CircularPictureCallout"/>
    <dgm:cxn modelId="{4751AEEC-B244-4229-BC12-FDF47DEB39EB}" type="presParOf" srcId="{2B36F69C-A172-48F8-9F31-AC53617C34D7}" destId="{E878228C-91E0-4F1D-A989-7470E77F7EBB}" srcOrd="0" destOrd="0" presId="urn:microsoft.com/office/officeart/2008/layout/CircularPictureCallout"/>
    <dgm:cxn modelId="{575AF65C-F23B-43AE-B5E1-8503ED5DCB48}" type="presParOf" srcId="{E7EB9B39-EDFC-4484-8663-B91FB646D9AF}" destId="{CD928FD9-FB15-4C86-AEDB-54F1B3941313}" srcOrd="8" destOrd="0" presId="urn:microsoft.com/office/officeart/2008/layout/CircularPictureCallout"/>
    <dgm:cxn modelId="{21246107-0057-4C11-ACF8-7EEC0AEA7C9C}" type="presParOf" srcId="{CD928FD9-FB15-4C86-AEDB-54F1B3941313}" destId="{7A985733-E056-4D05-9826-F87A8ECC9B90}" srcOrd="0" destOrd="0" presId="urn:microsoft.com/office/officeart/2008/layout/CircularPictureCallout"/>
    <dgm:cxn modelId="{BFA21763-79A2-44B1-959B-17FE14E5919C}" type="presParOf" srcId="{E7EB9B39-EDFC-4484-8663-B91FB646D9AF}" destId="{6611B978-48C6-4DE6-8BF2-975EFE8CF523}" srcOrd="9" destOrd="0" presId="urn:microsoft.com/office/officeart/2008/layout/CircularPictureCallout"/>
    <dgm:cxn modelId="{11151D87-BC11-4884-A922-F008178A49E5}" type="presParOf" srcId="{E7EB9B39-EDFC-4484-8663-B91FB646D9AF}" destId="{EC47DA5B-CBD9-43EA-B942-69C9A421C599}" srcOrd="10" destOrd="0" presId="urn:microsoft.com/office/officeart/2008/layout/CircularPictureCallout"/>
    <dgm:cxn modelId="{306D9CFF-8A7F-445A-9BA9-6FD6210E4635}" type="presParOf" srcId="{EC47DA5B-CBD9-43EA-B942-69C9A421C599}" destId="{B1844236-6A23-4735-A392-24506CB2D192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1B978-48C6-4DE6-8BF2-975EFE8CF523}">
      <dsp:nvSpPr>
        <dsp:cNvPr id="0" name=""/>
        <dsp:cNvSpPr/>
      </dsp:nvSpPr>
      <dsp:spPr>
        <a:xfrm>
          <a:off x="2471754" y="3878786"/>
          <a:ext cx="3795230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C54D4D-04DD-4C75-B68F-FAFE9C526DCB}">
      <dsp:nvSpPr>
        <dsp:cNvPr id="0" name=""/>
        <dsp:cNvSpPr/>
      </dsp:nvSpPr>
      <dsp:spPr>
        <a:xfrm>
          <a:off x="2471754" y="2555748"/>
          <a:ext cx="3250894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5898CF-F9D4-43E6-B280-13C322F0B05A}">
      <dsp:nvSpPr>
        <dsp:cNvPr id="0" name=""/>
        <dsp:cNvSpPr/>
      </dsp:nvSpPr>
      <dsp:spPr>
        <a:xfrm>
          <a:off x="2471754" y="1232709"/>
          <a:ext cx="3795230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38C39A-076F-4913-9F41-2C436C0CBF0E}">
      <dsp:nvSpPr>
        <dsp:cNvPr id="0" name=""/>
        <dsp:cNvSpPr/>
      </dsp:nvSpPr>
      <dsp:spPr>
        <a:xfrm>
          <a:off x="188038" y="230167"/>
          <a:ext cx="4091439" cy="426823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57F5C2-52B0-44E4-B964-3A635BC871C2}">
      <dsp:nvSpPr>
        <dsp:cNvPr id="0" name=""/>
        <dsp:cNvSpPr/>
      </dsp:nvSpPr>
      <dsp:spPr>
        <a:xfrm>
          <a:off x="1262119" y="2672931"/>
          <a:ext cx="2419270" cy="1247436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6500" kern="1200" dirty="0"/>
        </a:p>
      </dsp:txBody>
      <dsp:txXfrm>
        <a:off x="1262119" y="2672931"/>
        <a:ext cx="2419270" cy="1247436"/>
      </dsp:txXfrm>
    </dsp:sp>
    <dsp:sp modelId="{805D2AA2-0193-4CB2-A448-21FC8F68821E}">
      <dsp:nvSpPr>
        <dsp:cNvPr id="0" name=""/>
        <dsp:cNvSpPr/>
      </dsp:nvSpPr>
      <dsp:spPr>
        <a:xfrm>
          <a:off x="5447152" y="235888"/>
          <a:ext cx="1734401" cy="173440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9A1E05-4B08-4B36-A00F-56649C581A22}">
      <dsp:nvSpPr>
        <dsp:cNvPr id="0" name=""/>
        <dsp:cNvSpPr/>
      </dsp:nvSpPr>
      <dsp:spPr>
        <a:xfrm>
          <a:off x="6834001" y="665692"/>
          <a:ext cx="130791" cy="1134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0" rIns="236220" bIns="0" numCol="1" spcCol="1270" anchor="ctr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6200" kern="1200"/>
        </a:p>
      </dsp:txBody>
      <dsp:txXfrm>
        <a:off x="6834001" y="665692"/>
        <a:ext cx="130791" cy="1134033"/>
      </dsp:txXfrm>
    </dsp:sp>
    <dsp:sp modelId="{F2810C43-79FD-4199-B23A-E42FB9A1E80F}">
      <dsp:nvSpPr>
        <dsp:cNvPr id="0" name=""/>
        <dsp:cNvSpPr/>
      </dsp:nvSpPr>
      <dsp:spPr>
        <a:xfrm>
          <a:off x="4447332" y="1711409"/>
          <a:ext cx="1734401" cy="173440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78228C-91E0-4F1D-A989-7470E77F7EBB}">
      <dsp:nvSpPr>
        <dsp:cNvPr id="0" name=""/>
        <dsp:cNvSpPr/>
      </dsp:nvSpPr>
      <dsp:spPr>
        <a:xfrm>
          <a:off x="6289665" y="1988731"/>
          <a:ext cx="185225" cy="1134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0" rIns="236220" bIns="0" numCol="1" spcCol="1270" anchor="ctr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6200" kern="1200"/>
        </a:p>
      </dsp:txBody>
      <dsp:txXfrm>
        <a:off x="6289665" y="1988731"/>
        <a:ext cx="185225" cy="1134033"/>
      </dsp:txXfrm>
    </dsp:sp>
    <dsp:sp modelId="{7A985733-E056-4D05-9826-F87A8ECC9B90}">
      <dsp:nvSpPr>
        <dsp:cNvPr id="0" name=""/>
        <dsp:cNvSpPr/>
      </dsp:nvSpPr>
      <dsp:spPr>
        <a:xfrm>
          <a:off x="5559954" y="3068423"/>
          <a:ext cx="1734401" cy="1734401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844236-6A23-4735-A392-24506CB2D192}">
      <dsp:nvSpPr>
        <dsp:cNvPr id="0" name=""/>
        <dsp:cNvSpPr/>
      </dsp:nvSpPr>
      <dsp:spPr>
        <a:xfrm>
          <a:off x="6834001" y="3311769"/>
          <a:ext cx="130791" cy="1134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0" rIns="236220" bIns="0" numCol="1" spcCol="1270" anchor="ctr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6200" kern="1200" dirty="0"/>
        </a:p>
      </dsp:txBody>
      <dsp:txXfrm>
        <a:off x="6834001" y="3311769"/>
        <a:ext cx="130791" cy="11340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06FB64F-36F5-4140-BE82-C0411F900393}" type="datetimeFigureOut">
              <a:rPr lang="cs-CZ" smtClean="0"/>
              <a:pPr/>
              <a:t>18.03.2026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6930-5CDE-43F3-AE47-1A07F4B788CE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989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B64F-36F5-4140-BE82-C0411F900393}" type="datetimeFigureOut">
              <a:rPr lang="cs-CZ" smtClean="0"/>
              <a:pPr/>
              <a:t>18.03.2026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6930-5CDE-43F3-AE47-1A07F4B788C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304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B64F-36F5-4140-BE82-C0411F900393}" type="datetimeFigureOut">
              <a:rPr lang="cs-CZ" smtClean="0"/>
              <a:pPr/>
              <a:t>18.03.2026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6930-5CDE-43F3-AE47-1A07F4B788CE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83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B64F-36F5-4140-BE82-C0411F900393}" type="datetimeFigureOut">
              <a:rPr lang="cs-CZ" smtClean="0"/>
              <a:pPr/>
              <a:t>18.03.2026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6930-5CDE-43F3-AE47-1A07F4B788C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42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B64F-36F5-4140-BE82-C0411F900393}" type="datetimeFigureOut">
              <a:rPr lang="cs-CZ" smtClean="0"/>
              <a:pPr/>
              <a:t>18.03.2026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6930-5CDE-43F3-AE47-1A07F4B788CE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204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B64F-36F5-4140-BE82-C0411F900393}" type="datetimeFigureOut">
              <a:rPr lang="cs-CZ" smtClean="0"/>
              <a:pPr/>
              <a:t>18.03.2026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6930-5CDE-43F3-AE47-1A07F4B788C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83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B64F-36F5-4140-BE82-C0411F900393}" type="datetimeFigureOut">
              <a:rPr lang="cs-CZ" smtClean="0"/>
              <a:pPr/>
              <a:t>18.03.2026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6930-5CDE-43F3-AE47-1A07F4B788C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230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B64F-36F5-4140-BE82-C0411F900393}" type="datetimeFigureOut">
              <a:rPr lang="cs-CZ" smtClean="0"/>
              <a:pPr/>
              <a:t>18.03.2026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6930-5CDE-43F3-AE47-1A07F4B788C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175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B64F-36F5-4140-BE82-C0411F900393}" type="datetimeFigureOut">
              <a:rPr lang="cs-CZ" smtClean="0"/>
              <a:pPr/>
              <a:t>18.03.2026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6930-5CDE-43F3-AE47-1A07F4B788C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656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B64F-36F5-4140-BE82-C0411F900393}" type="datetimeFigureOut">
              <a:rPr lang="cs-CZ" smtClean="0"/>
              <a:pPr/>
              <a:t>18.03.2026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6930-5CDE-43F3-AE47-1A07F4B788C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52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B64F-36F5-4140-BE82-C0411F900393}" type="datetimeFigureOut">
              <a:rPr lang="cs-CZ" smtClean="0"/>
              <a:pPr/>
              <a:t>18.03.2026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6930-5CDE-43F3-AE47-1A07F4B788CE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85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06FB64F-36F5-4140-BE82-C0411F900393}" type="datetimeFigureOut">
              <a:rPr lang="cs-CZ" smtClean="0"/>
              <a:pPr/>
              <a:t>18.03.2026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4006930-5CDE-43F3-AE47-1A07F4B788CE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75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A9D6813-CDE4-9F70-3757-FDA77828FF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cs-CZ" dirty="0" smtClean="0"/>
              <a:t>EKOLOGICKÁ VÝCHOVA LHMP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9D9EF950-AA89-99A2-3C7A-166896B44D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051769"/>
            <a:ext cx="3461907" cy="137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9200C8B5-FB5A-4F8B-A9BD-693C051418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9E78183-A8DD-35DD-BE7A-38384D6CB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05993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>
                <a:solidFill>
                  <a:srgbClr val="FFFFFF"/>
                </a:solidFill>
              </a:rPr>
              <a:t>EVVO LHMP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06;p15">
            <a:extLst>
              <a:ext uri="{FF2B5EF4-FFF2-40B4-BE49-F238E27FC236}">
                <a16:creationId xmlns="" xmlns:a16="http://schemas.microsoft.com/office/drawing/2014/main" id="{441DABC5-A326-0EB8-3756-8239EEE7885F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46304" y="1935804"/>
            <a:ext cx="5322244" cy="4282116"/>
          </a:xfrm>
          <a:prstGeom prst="rect">
            <a:avLst/>
          </a:prstGeom>
        </p:spPr>
        <p:txBody>
          <a:bodyPr spcFirstLastPara="1" vert="horz" lIns="45720" tIns="45720" rIns="45720" bIns="45720" rtlCol="0" anchorCtr="0">
            <a:normAutofit/>
          </a:bodyPr>
          <a:lstStyle/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V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roce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202</a:t>
            </a:r>
            <a:r>
              <a:rPr lang="cs-CZ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5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proběhlo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1 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145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akcí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: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/>
            </a:r>
            <a:b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</a:br>
            <a:endParaRPr lang="en-US" sz="15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Exkurze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			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 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49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Programy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		</a:t>
            </a:r>
            <a:r>
              <a:rPr lang="cs-CZ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	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 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794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Osvětové akce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		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 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37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Projektové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dny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		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 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19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Jiné 	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		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 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246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FFFFFF"/>
              </a:solidFill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FFFFFF"/>
              </a:solidFill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FFFFFF"/>
              </a:solidFill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FFFFFF"/>
              </a:solidFill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FFFFFF"/>
              </a:solidFill>
              <a:sym typeface="Times New Roman"/>
            </a:endParaRPr>
          </a:p>
        </p:txBody>
      </p:sp>
      <p:graphicFrame>
        <p:nvGraphicFramePr>
          <p:cNvPr id="25" name="Graf 24"/>
          <p:cNvGraphicFramePr/>
          <p:nvPr>
            <p:extLst>
              <p:ext uri="{D42A27DB-BD31-4B8C-83A1-F6EECF244321}">
                <p14:modId xmlns:p14="http://schemas.microsoft.com/office/powerpoint/2010/main" val="73675623"/>
              </p:ext>
            </p:extLst>
          </p:nvPr>
        </p:nvGraphicFramePr>
        <p:xfrm>
          <a:off x="5614852" y="408771"/>
          <a:ext cx="6482660" cy="6330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054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9200C8B5-FB5A-4F8B-A9BD-693C051418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9E78183-A8DD-35DD-BE7A-38384D6CB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85216"/>
            <a:ext cx="4495800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400" dirty="0" smtClean="0">
                <a:solidFill>
                  <a:srgbClr val="FFFFFF"/>
                </a:solidFill>
              </a:rPr>
              <a:t>Návštěvnost </a:t>
            </a:r>
            <a:endParaRPr lang="en-US" sz="4400" dirty="0">
              <a:solidFill>
                <a:srgbClr val="FFFFFF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06;p15">
            <a:extLst>
              <a:ext uri="{FF2B5EF4-FFF2-40B4-BE49-F238E27FC236}">
                <a16:creationId xmlns="" xmlns:a16="http://schemas.microsoft.com/office/drawing/2014/main" id="{441DABC5-A326-0EB8-3756-8239EEE7885F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46304" y="1935804"/>
            <a:ext cx="5322244" cy="4282116"/>
          </a:xfrm>
          <a:prstGeom prst="rect">
            <a:avLst/>
          </a:prstGeom>
        </p:spPr>
        <p:txBody>
          <a:bodyPr spcFirstLastPara="1" vert="horz" lIns="45720" tIns="45720" rIns="45720" bIns="45720" rtlCol="0" anchorCtr="0">
            <a:normAutofit fontScale="92500" lnSpcReduction="10000"/>
          </a:bodyPr>
          <a:lstStyle/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V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roce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202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5 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navštívilo 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naše akce  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72 389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účastníků.</a:t>
            </a:r>
            <a:b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</a:br>
            <a:endParaRPr lang="en-US" sz="15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Exkurze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			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 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4 415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Programy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		</a:t>
            </a:r>
            <a:r>
              <a:rPr lang="cs-CZ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	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 16 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279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Osvětové akce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		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 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45 237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Projektové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dny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		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 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3 210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Jiné 	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		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 </a:t>
            </a:r>
            <a:r>
              <a:rPr lang="cs-CZ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3 248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FFFFFF"/>
              </a:solidFill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FFFFFF"/>
              </a:solidFill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FFFFFF"/>
              </a:solidFill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FFFFFF"/>
              </a:solidFill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FFFFFF"/>
              </a:solidFill>
              <a:sym typeface="Times New Roman"/>
            </a:endParaRPr>
          </a:p>
        </p:txBody>
      </p:sp>
      <p:graphicFrame>
        <p:nvGraphicFramePr>
          <p:cNvPr id="25" name="Graf 24"/>
          <p:cNvGraphicFramePr/>
          <p:nvPr>
            <p:extLst>
              <p:ext uri="{D42A27DB-BD31-4B8C-83A1-F6EECF244321}">
                <p14:modId xmlns:p14="http://schemas.microsoft.com/office/powerpoint/2010/main" val="152839348"/>
              </p:ext>
            </p:extLst>
          </p:nvPr>
        </p:nvGraphicFramePr>
        <p:xfrm>
          <a:off x="5614852" y="408771"/>
          <a:ext cx="6482660" cy="6330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654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AC75469-4DB4-412B-82AD-7E1E21324C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E6B54A1-9F1C-B97C-7866-77A4958A4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5059147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 err="1"/>
              <a:t>Akce</a:t>
            </a:r>
            <a:r>
              <a:rPr lang="en-US" sz="4100" dirty="0"/>
              <a:t> pro </a:t>
            </a:r>
            <a:r>
              <a:rPr lang="en-US" sz="4100" dirty="0" err="1" smtClean="0"/>
              <a:t>veřejnost</a:t>
            </a:r>
            <a:endParaRPr lang="en-US" sz="41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="" xmlns:a16="http://schemas.microsoft.com/office/drawing/2014/main" id="{5E46118D-262E-E64D-DC9E-6D8DAD9C39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6" y="1938528"/>
            <a:ext cx="4872550" cy="5111496"/>
          </a:xfrm>
        </p:spPr>
        <p:txBody>
          <a:bodyPr vert="horz" lIns="45720" tIns="45720" rIns="45720" bIns="45720" rtlCol="0"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/>
              <a:t> 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jsem z toho jelen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Den ptactva 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Sázení lesních dřevin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Sběr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plodů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Soví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houkání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Sázení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vánoční jedličky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Exkurze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Workshopy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Výtvarná soutěž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Výlovy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F6D48A6-724B-495A-89BB-DC186027CA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83275" y="0"/>
            <a:ext cx="613803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4181C4F-BA33-4970-80F5-1AB90E3B4A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5010" y="321731"/>
            <a:ext cx="3278619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D5684D9-D82E-427C-AFDD-DCB0B0F8FC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848513" y="311970"/>
            <a:ext cx="2028821" cy="1180366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2BA58DB-4D3F-4324-9EB3-0C40D0325E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862872" y="1665817"/>
            <a:ext cx="2014462" cy="2318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 descr="Obsah obrázku oblečení, osoba, boty, Lidská tvář&#10;&#10;Popis byl vytvořen automaticky">
            <a:extLst>
              <a:ext uri="{FF2B5EF4-FFF2-40B4-BE49-F238E27FC236}">
                <a16:creationId xmlns="" xmlns:a16="http://schemas.microsoft.com/office/drawing/2014/main" id="{8E574C07-D508-B128-DAD5-493CD73750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02" y="1804306"/>
            <a:ext cx="1341519" cy="201732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B698BF10-41D1-450D-AFDF-A43B2EB08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5008" y="4157447"/>
            <a:ext cx="2102442" cy="23122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2133BEDA-8F44-4EE1-AB2D-1710BC1354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osoba, prst, hřebík, oblečení&#10;&#10;Popis byl vytvořen automaticky">
            <a:extLst>
              <a:ext uri="{FF2B5EF4-FFF2-40B4-BE49-F238E27FC236}">
                <a16:creationId xmlns="" xmlns:a16="http://schemas.microsoft.com/office/drawing/2014/main" id="{13A039B4-D7DE-492C-85DB-5048E159CE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r="15305"/>
          <a:stretch/>
        </p:blipFill>
        <p:spPr>
          <a:xfrm>
            <a:off x="6536253" y="4370232"/>
            <a:ext cx="1792224" cy="168998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5078" y="321731"/>
            <a:ext cx="2062256" cy="123630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17" y="396328"/>
            <a:ext cx="1578371" cy="1052247"/>
          </a:xfrm>
          <a:prstGeom prst="rect">
            <a:avLst/>
          </a:prstGeom>
        </p:spPr>
      </p:pic>
      <p:pic>
        <p:nvPicPr>
          <p:cNvPr id="18" name="Zástupný obsah 15" descr="Obsah obrázku pták, sova, dravý pták, venku&#10;&#10;Popis byl vytvořen automaticky">
            <a:extLst>
              <a:ext uri="{FF2B5EF4-FFF2-40B4-BE49-F238E27FC236}">
                <a16:creationId xmlns="" xmlns:a16="http://schemas.microsoft.com/office/drawing/2014/main" id="{99E8F9B7-A4DC-4A67-2D75-00BD5F636F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341" y="432930"/>
            <a:ext cx="2261956" cy="3388699"/>
          </a:xfrm>
          <a:prstGeom prst="rect">
            <a:avLst/>
          </a:prstGeom>
        </p:spPr>
      </p:pic>
      <p:pic>
        <p:nvPicPr>
          <p:cNvPr id="12" name="Obrázek 11" descr="Obsah obrázku oblečení, osoba, Lidská tvář, Módní doplňky&#10;&#10;Popis byl vytvořen automaticky">
            <a:extLst>
              <a:ext uri="{FF2B5EF4-FFF2-40B4-BE49-F238E27FC236}">
                <a16:creationId xmlns="" xmlns:a16="http://schemas.microsoft.com/office/drawing/2014/main" id="{0A4784C6-F68F-77E1-EC34-0A0D1F13D6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766" y="4345018"/>
            <a:ext cx="2883817" cy="192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1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77914A7-5C20-D95C-88E1-D4297F15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582069"/>
            <a:ext cx="9720072" cy="1499616"/>
          </a:xfrm>
        </p:spPr>
        <p:txBody>
          <a:bodyPr>
            <a:normAutofit/>
          </a:bodyPr>
          <a:lstStyle/>
          <a:p>
            <a:r>
              <a:rPr lang="cs-CZ" sz="4800" dirty="0" smtClean="0"/>
              <a:t> ÚČAST </a:t>
            </a:r>
            <a:r>
              <a:rPr lang="cs-CZ" sz="4800" dirty="0"/>
              <a:t>NA OSVĚTOVÝCH </a:t>
            </a:r>
            <a:r>
              <a:rPr lang="cs-CZ" sz="4800" dirty="0" smtClean="0"/>
              <a:t> </a:t>
            </a:r>
            <a:br>
              <a:rPr lang="cs-CZ" sz="4800" dirty="0" smtClean="0"/>
            </a:br>
            <a:r>
              <a:rPr lang="cs-CZ" sz="4800" dirty="0" smtClean="0"/>
              <a:t> AKCÍCH</a:t>
            </a:r>
            <a:endParaRPr lang="cs-CZ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B71191B-EA74-47EE-26AC-01D12F00B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9895" y="2119660"/>
            <a:ext cx="4754880" cy="500563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Mikroklima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Bezpečná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Den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Země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Science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festival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Den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otevřených lesů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další...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oblečení, osoba, muž, venku&#10;&#10;Popis byl vytvořen automaticky">
            <a:extLst>
              <a:ext uri="{FF2B5EF4-FFF2-40B4-BE49-F238E27FC236}">
                <a16:creationId xmlns="" xmlns:a16="http://schemas.microsoft.com/office/drawing/2014/main" id="{C837F777-FAB1-10E1-8542-A2B4DEC891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43" y="2930031"/>
            <a:ext cx="2850579" cy="1900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Obrázek 8" descr="Obsah obrázku oblečení, osoba, Lidská tvář, dívka&#10;&#10;Popis byl vytvořen automaticky">
            <a:extLst>
              <a:ext uri="{FF2B5EF4-FFF2-40B4-BE49-F238E27FC236}">
                <a16:creationId xmlns="" xmlns:a16="http://schemas.microsoft.com/office/drawing/2014/main" id="{F34164F1-BC51-5653-F8C3-2F999A978E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08" y="764469"/>
            <a:ext cx="2847104" cy="1900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Obrázek 10" descr="Obsah obrázku venku, obloha, strom, deštník&#10;&#10;Popis byl vytvořen automaticky">
            <a:extLst>
              <a:ext uri="{FF2B5EF4-FFF2-40B4-BE49-F238E27FC236}">
                <a16:creationId xmlns="" xmlns:a16="http://schemas.microsoft.com/office/drawing/2014/main" id="{8F80F55A-6EF0-CF6B-0020-B7D663E833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35" y="1880517"/>
            <a:ext cx="2850578" cy="1900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Obrázek 12" descr="Obsah obrázku venku, tráva, oblečení, osoba&#10;&#10;Popis byl vytvořen automaticky">
            <a:extLst>
              <a:ext uri="{FF2B5EF4-FFF2-40B4-BE49-F238E27FC236}">
                <a16:creationId xmlns="" xmlns:a16="http://schemas.microsoft.com/office/drawing/2014/main" id="{60D59FFA-D7B1-E7F8-F37C-CE3A2EB292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94" y="4408974"/>
            <a:ext cx="2849689" cy="1900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Obrázek 14" descr="Obsah obrázku oblečení, strom, osoba, venku&#10;&#10;Popis byl vytvořen automaticky">
            <a:extLst>
              <a:ext uri="{FF2B5EF4-FFF2-40B4-BE49-F238E27FC236}">
                <a16:creationId xmlns="" xmlns:a16="http://schemas.microsoft.com/office/drawing/2014/main" id="{F9390BB9-F876-5CE2-4C9F-EACF613A1C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737" y="4930218"/>
            <a:ext cx="2857275" cy="1900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7364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AAC5CD3-4E87-9A1B-6FAC-145B9AD69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673" y="585216"/>
            <a:ext cx="4866794" cy="1499616"/>
          </a:xfrm>
        </p:spPr>
        <p:txBody>
          <a:bodyPr>
            <a:normAutofit/>
          </a:bodyPr>
          <a:lstStyle/>
          <a:p>
            <a:r>
              <a:rPr lang="cs-CZ" dirty="0" smtClean="0"/>
              <a:t>YPEF </a:t>
            </a:r>
            <a:endParaRPr lang="cs-CZ" dirty="0"/>
          </a:p>
        </p:txBody>
      </p:sp>
      <p:cxnSp>
        <p:nvCxnSpPr>
          <p:cNvPr id="26" name="Straight Connector 23">
            <a:extLst>
              <a:ext uri="{FF2B5EF4-FFF2-40B4-BE49-F238E27FC236}">
                <a16:creationId xmlns="" xmlns:a16="http://schemas.microsoft.com/office/drawing/2014/main" id="{920FB216-68C6-4BA4-BE3A-D150792A21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6631711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074592D-1CB5-BAAE-A15E-13A62F713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1711" y="2298508"/>
            <a:ext cx="5937103" cy="523614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Soutěž pro mládež s cílem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zvyšovat povědomí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významu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místní kola, kapacita 40 skupin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průběh soutěže</a:t>
            </a:r>
          </a:p>
          <a:p>
            <a:pPr lvl="7"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</a:t>
            </a:r>
          </a:p>
          <a:p>
            <a:pPr lvl="7">
              <a:buFont typeface="Arial" panose="020B0604020202020204" pitchFamily="34" charset="0"/>
              <a:buChar char="•"/>
            </a:pPr>
            <a:r>
              <a:rPr lang="cs-CZ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Poznávačka</a:t>
            </a:r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7">
              <a:buFont typeface="Arial" panose="020B0604020202020204" pitchFamily="34" charset="0"/>
              <a:buChar char="•"/>
            </a:pP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ročník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skupin </a:t>
            </a:r>
          </a:p>
          <a:p>
            <a:pPr lvl="8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škol</a:t>
            </a:r>
          </a:p>
          <a:p>
            <a:pPr lvl="8">
              <a:buFont typeface="Arial" panose="020B0604020202020204" pitchFamily="34" charset="0"/>
              <a:buChar char="•"/>
            </a:pPr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29"/>
          <a:stretch/>
        </p:blipFill>
        <p:spPr>
          <a:xfrm>
            <a:off x="0" y="3465575"/>
            <a:ext cx="6094412" cy="33924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6" r="15873"/>
          <a:stretch/>
        </p:blipFill>
        <p:spPr>
          <a:xfrm>
            <a:off x="3117946" y="0"/>
            <a:ext cx="2976466" cy="331184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r="29717"/>
          <a:stretch/>
        </p:blipFill>
        <p:spPr>
          <a:xfrm>
            <a:off x="0" y="0"/>
            <a:ext cx="2898648" cy="331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9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9077B7A-8C75-DAD1-9E1D-5F4E34636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043922" cy="1499616"/>
          </a:xfrm>
        </p:spPr>
        <p:txBody>
          <a:bodyPr>
            <a:normAutofit/>
          </a:bodyPr>
          <a:lstStyle/>
          <a:p>
            <a:r>
              <a:rPr lang="cs-CZ" dirty="0"/>
              <a:t>Týden </a:t>
            </a:r>
            <a:r>
              <a:rPr lang="cs-CZ" dirty="0" smtClean="0"/>
              <a:t>lesů 11. – 15.5. 2026</a:t>
            </a:r>
            <a:endParaRPr lang="cs-CZ" dirty="0"/>
          </a:p>
        </p:txBody>
      </p:sp>
      <p:pic>
        <p:nvPicPr>
          <p:cNvPr id="11" name="Obrázek 10" descr="Obsah obrázku oblečení, osoba, boty, lidé&#10;&#10;Popis byl vytvořen automaticky">
            <a:extLst>
              <a:ext uri="{FF2B5EF4-FFF2-40B4-BE49-F238E27FC236}">
                <a16:creationId xmlns="" xmlns:a16="http://schemas.microsoft.com/office/drawing/2014/main" id="{FF2EA0AC-10D0-34A7-96EE-1463523EDC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31" y="1999599"/>
            <a:ext cx="3359773" cy="2234249"/>
          </a:xfrm>
          <a:prstGeom prst="rect">
            <a:avLst/>
          </a:prstGeom>
        </p:spPr>
      </p:pic>
      <p:pic>
        <p:nvPicPr>
          <p:cNvPr id="7" name="Obrázek 6" descr="Obsah obrázku oblečení, osoba, lidé, Lidská tvář&#10;&#10;Popis byl vytvořen automaticky">
            <a:extLst>
              <a:ext uri="{FF2B5EF4-FFF2-40B4-BE49-F238E27FC236}">
                <a16:creationId xmlns="" xmlns:a16="http://schemas.microsoft.com/office/drawing/2014/main" id="{5067BC97-F674-1D58-361F-5B471C539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26" y="2004384"/>
            <a:ext cx="3359774" cy="2234248"/>
          </a:xfrm>
          <a:prstGeom prst="rect">
            <a:avLst/>
          </a:prstGeom>
        </p:spPr>
      </p:pic>
      <p:pic>
        <p:nvPicPr>
          <p:cNvPr id="5" name="Zástupný obsah 4" descr="Obsah obrázku strom, venku, kůň, kobyla&#10;&#10;Popis byl vytvořen automaticky">
            <a:extLst>
              <a:ext uri="{FF2B5EF4-FFF2-40B4-BE49-F238E27FC236}">
                <a16:creationId xmlns="" xmlns:a16="http://schemas.microsoft.com/office/drawing/2014/main" id="{CFC69A3A-7921-2AF8-D52E-E2CAA11309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31" y="4347284"/>
            <a:ext cx="3359773" cy="2242648"/>
          </a:xfrm>
          <a:prstGeom prst="rect">
            <a:avLst/>
          </a:prstGeom>
        </p:spPr>
      </p:pic>
      <p:pic>
        <p:nvPicPr>
          <p:cNvPr id="9" name="Obrázek 8" descr="Obsah obrázku oblečení, osoba, strom, venku&#10;&#10;Popis byl vytvořen automaticky">
            <a:extLst>
              <a:ext uri="{FF2B5EF4-FFF2-40B4-BE49-F238E27FC236}">
                <a16:creationId xmlns="" xmlns:a16="http://schemas.microsoft.com/office/drawing/2014/main" id="{AF83C38C-7962-D276-4AF6-FCC31FED48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26" y="4355119"/>
            <a:ext cx="3372403" cy="2242648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="" xmlns:a16="http://schemas.microsoft.com/office/drawing/2014/main" id="{6CB25C75-CA2B-D796-9459-11862204F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567" y="1999599"/>
            <a:ext cx="4482650" cy="44984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lokalit: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Chuchelský háj</a:t>
            </a: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Hostivařský lesopark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Ďáblický háj</a:t>
            </a: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Klánovický les</a:t>
            </a: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Divoká Šárka</a:t>
            </a:r>
          </a:p>
          <a:p>
            <a:pPr marL="0" indent="0">
              <a:buNone/>
            </a:pP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roce 2025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zúčastnilo 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631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dětí.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9342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AAC5CD3-4E87-9A1B-6FAC-145B9AD69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673" y="585216"/>
            <a:ext cx="4866794" cy="1499616"/>
          </a:xfrm>
        </p:spPr>
        <p:txBody>
          <a:bodyPr>
            <a:normAutofit/>
          </a:bodyPr>
          <a:lstStyle/>
          <a:p>
            <a:r>
              <a:rPr lang="cs-CZ" dirty="0"/>
              <a:t>Dny stromů </a:t>
            </a:r>
          </a:p>
        </p:txBody>
      </p:sp>
      <p:pic>
        <p:nvPicPr>
          <p:cNvPr id="17" name="Obrázek 16" descr="Obsah obrázku strom, venku, boty, osoba&#10;&#10;Popis byl vytvořen automaticky">
            <a:extLst>
              <a:ext uri="{FF2B5EF4-FFF2-40B4-BE49-F238E27FC236}">
                <a16:creationId xmlns="" xmlns:a16="http://schemas.microsoft.com/office/drawing/2014/main" id="{E40C79E1-E3D2-4DF1-C3F4-AA09A5173F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 r="27063" b="-2"/>
          <a:stretch/>
        </p:blipFill>
        <p:spPr>
          <a:xfrm>
            <a:off x="1" y="10"/>
            <a:ext cx="2934472" cy="3315748"/>
          </a:xfrm>
          <a:prstGeom prst="rect">
            <a:avLst/>
          </a:prstGeom>
        </p:spPr>
      </p:pic>
      <p:pic>
        <p:nvPicPr>
          <p:cNvPr id="15" name="Obrázek 14" descr="Obsah obrázku dravý pták, pták, osoba, sova&#10;&#10;Popis byl vytvořen automaticky">
            <a:extLst>
              <a:ext uri="{FF2B5EF4-FFF2-40B4-BE49-F238E27FC236}">
                <a16:creationId xmlns="" xmlns:a16="http://schemas.microsoft.com/office/drawing/2014/main" id="{D2AB4845-1BA0-3055-AAB8-BAFDE62BDA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3" r="19397" b="-2"/>
          <a:stretch/>
        </p:blipFill>
        <p:spPr>
          <a:xfrm>
            <a:off x="3095339" y="10"/>
            <a:ext cx="2999073" cy="3315748"/>
          </a:xfrm>
          <a:prstGeom prst="rect">
            <a:avLst/>
          </a:prstGeom>
        </p:spPr>
      </p:pic>
      <p:cxnSp>
        <p:nvCxnSpPr>
          <p:cNvPr id="26" name="Straight Connector 23">
            <a:extLst>
              <a:ext uri="{FF2B5EF4-FFF2-40B4-BE49-F238E27FC236}">
                <a16:creationId xmlns="" xmlns:a16="http://schemas.microsoft.com/office/drawing/2014/main" id="{920FB216-68C6-4BA4-BE3A-D150792A21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6631711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074592D-1CB5-BAAE-A15E-13A62F713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1711" y="1740724"/>
            <a:ext cx="5642034" cy="5236148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Největší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akce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24.9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 Kunratickém lese 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Připraveno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stanovišť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rámci dnů stromů bylo zrealizováno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několik aktivit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kvízové stezky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exkurze: 		Petřín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Kunratický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Stromovka	</a:t>
            </a:r>
          </a:p>
          <a:p>
            <a:pPr marL="0" indent="0">
              <a:buNone/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Živá zahrada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cs-CZ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Zookoutek</a:t>
            </a:r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Včely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Řezbářství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Cesta dřeva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Celková účast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6 058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návštěvníků.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800" dirty="0"/>
          </a:p>
          <a:p>
            <a:pPr>
              <a:buFont typeface="Arial" panose="020B0604020202020204" pitchFamily="34" charset="0"/>
              <a:buChar char="•"/>
            </a:pPr>
            <a:endParaRPr lang="cs-CZ" sz="2800" dirty="0"/>
          </a:p>
        </p:txBody>
      </p:sp>
      <p:pic>
        <p:nvPicPr>
          <p:cNvPr id="19" name="Obrázek 18" descr="Obsah obrázku venku, strom, tráva, oblečení&#10;&#10;Popis byl vytvořen automaticky">
            <a:extLst>
              <a:ext uri="{FF2B5EF4-FFF2-40B4-BE49-F238E27FC236}">
                <a16:creationId xmlns="" xmlns:a16="http://schemas.microsoft.com/office/drawing/2014/main" id="{2F97E746-7590-BED0-496B-C206B86190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6"/>
          <a:stretch/>
        </p:blipFill>
        <p:spPr>
          <a:xfrm>
            <a:off x="20" y="3476625"/>
            <a:ext cx="6094392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8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2" y="201168"/>
            <a:ext cx="9704837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5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00" y="219456"/>
            <a:ext cx="97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87" y="201168"/>
            <a:ext cx="9736227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9200C8B5-FB5A-4F8B-A9BD-693C051418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06;p15">
            <a:extLst>
              <a:ext uri="{FF2B5EF4-FFF2-40B4-BE49-F238E27FC236}">
                <a16:creationId xmlns="" xmlns:a16="http://schemas.microsoft.com/office/drawing/2014/main" id="{441DABC5-A326-0EB8-3756-8239EEE7885F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338328" y="466225"/>
            <a:ext cx="4894853" cy="5751695"/>
          </a:xfrm>
          <a:prstGeom prst="rect">
            <a:avLst/>
          </a:prstGeom>
        </p:spPr>
        <p:txBody>
          <a:bodyPr spcFirstLastPara="1" vert="horz" lIns="45720" tIns="45720" rIns="45720" bIns="45720" rtlCol="0" anchorCtr="0">
            <a:normAutofit fontScale="85000" lnSpcReduction="20000"/>
          </a:bodyPr>
          <a:lstStyle/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FFFFFF"/>
              </a:solidFill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Cílem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této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prezentace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je </a:t>
            </a:r>
            <a:r>
              <a:rPr lang="en-US" sz="36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představi</a:t>
            </a:r>
            <a:r>
              <a:rPr lang="cs-CZ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t</a:t>
            </a:r>
            <a:r>
              <a:rPr lang="en-US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jak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Lesy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hlavního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města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Prahy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přistupují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k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environmentálnímu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vzdělávání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a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jaké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programy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nabízí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pro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školy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veřejnost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.</a:t>
            </a: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FFFFFF"/>
              </a:solidFill>
              <a:sym typeface="Times New Roman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509" y="169104"/>
            <a:ext cx="6592722" cy="63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4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83" y="265176"/>
            <a:ext cx="9742835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1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00" y="182880"/>
            <a:ext cx="97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0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83" y="201168"/>
            <a:ext cx="9742835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7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83" y="155448"/>
            <a:ext cx="9742835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2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 Děkuji za pozornost 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25" y="1743243"/>
            <a:ext cx="7223950" cy="4815967"/>
          </a:xfrm>
        </p:spPr>
      </p:pic>
    </p:spTree>
    <p:extLst>
      <p:ext uri="{BB962C8B-B14F-4D97-AF65-F5344CB8AC3E}">
        <p14:creationId xmlns:p14="http://schemas.microsoft.com/office/powerpoint/2010/main" val="189133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9200C8B5-FB5A-4F8B-A9BD-693C051418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9E78183-A8DD-35DD-BE7A-38384D6CB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28853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>
                <a:solidFill>
                  <a:srgbClr val="FFFFFF"/>
                </a:solidFill>
              </a:rPr>
              <a:t>Lesy hl. m. Prahy  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06;p15">
            <a:extLst>
              <a:ext uri="{FF2B5EF4-FFF2-40B4-BE49-F238E27FC236}">
                <a16:creationId xmlns="" xmlns:a16="http://schemas.microsoft.com/office/drawing/2014/main" id="{441DABC5-A326-0EB8-3756-8239EEE7885F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55448" y="1935804"/>
            <a:ext cx="5248656" cy="4282116"/>
          </a:xfrm>
          <a:prstGeom prst="rect">
            <a:avLst/>
          </a:prstGeom>
        </p:spPr>
        <p:txBody>
          <a:bodyPr spcFirstLastPara="1" vert="horz" lIns="45720" tIns="45720" rIns="45720" bIns="45720" rtlCol="0" anchorCtr="0"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</a:pPr>
            <a:r>
              <a:rPr lang="cs-CZ" sz="24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Činnosti organizace Lesy </a:t>
            </a:r>
            <a:r>
              <a:rPr lang="cs-CZ" sz="24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hl.m</a:t>
            </a:r>
            <a:r>
              <a:rPr lang="cs-CZ" sz="24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cs-CZ" sz="24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Prahy</a:t>
            </a:r>
          </a:p>
          <a:p>
            <a:pPr marL="8001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Péče o parky, lesoparky, lesy, aleje, stromořadí, rizikové kácení atd</a:t>
            </a:r>
            <a:r>
              <a:rPr lang="cs-CZ" sz="24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8001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Péče o vodní toky, rybníky, přehrady atd. </a:t>
            </a:r>
          </a:p>
          <a:p>
            <a:pPr marL="8001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Pražské </a:t>
            </a:r>
            <a:r>
              <a:rPr lang="cs-CZ" sz="2400" dirty="0" err="1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zookoutky</a:t>
            </a:r>
            <a:endParaRPr lang="cs-CZ" sz="2400" dirty="0" smtClean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Záchranná stanice pro volně žijící živočichy</a:t>
            </a:r>
          </a:p>
          <a:p>
            <a:pPr marL="8001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lvl="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FFFFFF"/>
              </a:solidFill>
              <a:sym typeface="Times New Roman"/>
            </a:endParaRPr>
          </a:p>
        </p:txBody>
      </p:sp>
      <p:pic>
        <p:nvPicPr>
          <p:cNvPr id="11" name="Google Shape;11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05532" y="4363164"/>
            <a:ext cx="3245860" cy="229528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506" y="349152"/>
            <a:ext cx="2530427" cy="3795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138" y="370772"/>
            <a:ext cx="3753005" cy="2497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634" y="3086477"/>
            <a:ext cx="2771277" cy="3571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3054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9200C8B5-FB5A-4F8B-A9BD-693C051418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FAE1107-CEC3-4041-8BAA-CDB6F6759B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9E78183-A8DD-35DD-BE7A-38384D6CB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449" y="585216"/>
            <a:ext cx="4358639" cy="149961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s-CZ" dirty="0" smtClean="0">
                <a:solidFill>
                  <a:srgbClr val="FFFFFF"/>
                </a:solidFill>
              </a:rPr>
              <a:t>Středisko ekologické výchovy 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AEA88FB-F5DD-45CE-AAE1-7B33D0ABDD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06;p15">
            <a:extLst>
              <a:ext uri="{FF2B5EF4-FFF2-40B4-BE49-F238E27FC236}">
                <a16:creationId xmlns="" xmlns:a16="http://schemas.microsoft.com/office/drawing/2014/main" id="{441DABC5-A326-0EB8-3756-8239EEE7885F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55448" y="1935804"/>
            <a:ext cx="5248656" cy="4282116"/>
          </a:xfrm>
          <a:prstGeom prst="rect">
            <a:avLst/>
          </a:prstGeom>
        </p:spPr>
        <p:txBody>
          <a:bodyPr spcFirstLastPara="1" vert="horz" lIns="45720" tIns="45720" rIns="45720" bIns="45720" rtlCol="0" anchorCtr="0">
            <a:normAutofit lnSpcReduction="10000"/>
          </a:bodyPr>
          <a:lstStyle/>
          <a:p>
            <a:pPr marL="45720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</a:pPr>
            <a:endParaRPr lang="cs-CZ" sz="2400" dirty="0" smtClean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Ekocentrum Prales</a:t>
            </a:r>
          </a:p>
          <a:p>
            <a:pPr marL="8001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Ekologická výchova </a:t>
            </a:r>
            <a:endParaRPr lang="cs-CZ" sz="3600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Pražské </a:t>
            </a:r>
            <a:r>
              <a:rPr lang="cs-CZ" sz="3600" dirty="0" err="1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zookoutky</a:t>
            </a:r>
            <a:endParaRPr lang="cs-CZ" sz="3600" dirty="0" smtClean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Včelařství</a:t>
            </a:r>
          </a:p>
          <a:p>
            <a:pPr marL="8001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lvl="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sym typeface="Times New Roman"/>
            </a:endParaRPr>
          </a:p>
          <a:p>
            <a:pPr marL="457200" lv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FFFFFF"/>
              </a:solidFill>
              <a:sym typeface="Times New Roman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00" y="104832"/>
            <a:ext cx="2976589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00" y="2439000"/>
            <a:ext cx="2970000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49" y="83430"/>
            <a:ext cx="2975719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968" y="2439000"/>
            <a:ext cx="2970000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40"/>
          <a:stretch/>
        </p:blipFill>
        <p:spPr>
          <a:xfrm>
            <a:off x="5768285" y="4596226"/>
            <a:ext cx="2978503" cy="1978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Obrázek 17" descr="Obsah obrázku venku, osoba, oblečení, území&#10;&#10;Popis byl vytvořen automaticky">
            <a:extLst>
              <a:ext uri="{FF2B5EF4-FFF2-40B4-BE49-F238E27FC236}">
                <a16:creationId xmlns="" xmlns:a16="http://schemas.microsoft.com/office/drawing/2014/main" id="{87E04EDD-37CD-0D73-AE63-246A2A349C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25" y="4596226"/>
            <a:ext cx="2977443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6903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VČELAŘSTVÍ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77240" y="1847088"/>
            <a:ext cx="4881026" cy="446227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včelnic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včelstev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631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kg medu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450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kg vosku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Komunitní včelnice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včelnice (Prales, Kunratický les)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 včelstev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 včelařů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954" y="116496"/>
            <a:ext cx="2968837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127" y="116496"/>
            <a:ext cx="2968451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27" y="2365056"/>
            <a:ext cx="2965751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79" y="4613616"/>
            <a:ext cx="2967422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Zástupný symbol pro obsah 14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954" y="2359224"/>
            <a:ext cx="2976978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565" y="4613616"/>
            <a:ext cx="2965367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3824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Pražské </a:t>
            </a:r>
            <a:r>
              <a:rPr lang="cs-CZ" dirty="0" err="1" smtClean="0"/>
              <a:t>zookoutky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24127" y="2011680"/>
            <a:ext cx="4754880" cy="42976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cs-CZ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zookoutky</a:t>
            </a:r>
            <a:endParaRPr lang="cs-CZ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Kunratický les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Divoká Šárka Hostivař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Kamýk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Malá Chuchle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116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zvířat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druhů </a:t>
            </a:r>
          </a:p>
          <a:p>
            <a:pPr marL="0" indent="0">
              <a:buNone/>
            </a:pPr>
            <a:endParaRPr lang="cs-CZ" sz="36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809785630"/>
              </p:ext>
            </p:extLst>
          </p:nvPr>
        </p:nvGraphicFramePr>
        <p:xfrm>
          <a:off x="4480560" y="1618488"/>
          <a:ext cx="7560220" cy="5111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430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832" y="173736"/>
            <a:ext cx="24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6" y="4025376"/>
            <a:ext cx="37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48" y="4025376"/>
            <a:ext cx="37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360" y="4025376"/>
            <a:ext cx="3788881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0" y="274320"/>
            <a:ext cx="4330148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6" y="274320"/>
            <a:ext cx="4330148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7283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Ekocentrum prales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59536" y="1883664"/>
            <a:ext cx="5065775" cy="497433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návštěvnost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73 700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lidí za rok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budova Dřevák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Workshopy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Pronájem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Příměstské tábory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komunitní zahrada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komunitní včelnice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komunitní kurník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Apidomek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včelí stezka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farma – 114 zvířat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953" y="4593852"/>
            <a:ext cx="3246441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954" y="2311416"/>
            <a:ext cx="3246441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313" y="4584708"/>
            <a:ext cx="3246764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42" y="2311416"/>
            <a:ext cx="3247613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5375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Ekologická výchova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24127" y="2221992"/>
            <a:ext cx="4754879" cy="408736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600" dirty="0" smtClean="0"/>
              <a:t> </a:t>
            </a:r>
            <a:r>
              <a:rPr lang="cs-CZ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batohové</a:t>
            </a:r>
            <a:r>
              <a:rPr lang="cs-C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programy v terénu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přednášky ve školách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projektové dny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exkurze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osvětové akce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98" y="1654641"/>
            <a:ext cx="3245071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78" y="1654641"/>
            <a:ext cx="3247188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78" y="4078224"/>
            <a:ext cx="3247611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98" y="4078224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3845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Zelená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Integrá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11528</TotalTime>
  <Words>329</Words>
  <Application>Microsoft Office PowerPoint</Application>
  <PresentationFormat>Širokoúhlá obrazovka</PresentationFormat>
  <Paragraphs>136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Arial</vt:lpstr>
      <vt:lpstr>Times New Roman</vt:lpstr>
      <vt:lpstr>Tw Cen MT</vt:lpstr>
      <vt:lpstr>Tw Cen MT Condensed</vt:lpstr>
      <vt:lpstr>Wingdings 3</vt:lpstr>
      <vt:lpstr>Integrál</vt:lpstr>
      <vt:lpstr>EKOLOGICKÁ VÝCHOVA LHMP</vt:lpstr>
      <vt:lpstr>Prezentace aplikace PowerPoint</vt:lpstr>
      <vt:lpstr>Lesy hl. m. Prahy  </vt:lpstr>
      <vt:lpstr>Středisko ekologické výchovy </vt:lpstr>
      <vt:lpstr>VČELAŘSTVÍ</vt:lpstr>
      <vt:lpstr>Pražské zookoutky</vt:lpstr>
      <vt:lpstr>Prezentace aplikace PowerPoint</vt:lpstr>
      <vt:lpstr>Ekocentrum prales</vt:lpstr>
      <vt:lpstr>Ekologická výchova</vt:lpstr>
      <vt:lpstr>EVVO LHMP</vt:lpstr>
      <vt:lpstr>Návštěvnost </vt:lpstr>
      <vt:lpstr>Akce pro veřejnost</vt:lpstr>
      <vt:lpstr> ÚČAST NA OSVĚTOVÝCH    AKCÍCH</vt:lpstr>
      <vt:lpstr>YPEF </vt:lpstr>
      <vt:lpstr>Týden lesů 11. – 15.5. 2026</vt:lpstr>
      <vt:lpstr>Dny stromů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Děkuji za pozornost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Povídání o myslivosti</dc:title>
  <dc:creator>Kovářiková Štěpánka (S-FLD)</dc:creator>
  <cp:lastModifiedBy>Sykorova</cp:lastModifiedBy>
  <cp:revision>68</cp:revision>
  <dcterms:created xsi:type="dcterms:W3CDTF">2023-11-28T17:06:04Z</dcterms:created>
  <dcterms:modified xsi:type="dcterms:W3CDTF">2026-03-18T07:30:01Z</dcterms:modified>
</cp:coreProperties>
</file>