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9"/>
    <p:sldId id="257" r:id="rId70"/>
    <p:sldId id="258" r:id="rId71"/>
    <p:sldId id="259" r:id="rId72"/>
    <p:sldId id="260" r:id="rId73"/>
    <p:sldId id="261" r:id="rId74"/>
    <p:sldId id="262" r:id="rId75"/>
    <p:sldId id="263" r:id="rId76"/>
    <p:sldId id="264" r:id="rId77"/>
    <p:sldId id="265" r:id="rId78"/>
    <p:sldId id="266" r:id="rId79"/>
    <p:sldId id="267" r:id="rId80"/>
    <p:sldId id="268" r:id="rId81"/>
    <p:sldId id="269" r:id="rId82"/>
    <p:sldId id="270" r:id="rId83"/>
    <p:sldId id="271" r:id="rId84"/>
    <p:sldId id="272" r:id="rId85"/>
    <p:sldId id="273" r:id="rId86"/>
    <p:sldId id="274" r:id="rId8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Agrandir Wide" charset="1" panose="00000505000000000000"/>
      <p:regular r:id="rId19"/>
    </p:embeddedFont>
    <p:embeddedFont>
      <p:font typeface="Agrandir Wide Bold" charset="1" panose="00000805000000000000"/>
      <p:regular r:id="rId20"/>
    </p:embeddedFont>
    <p:embeddedFont>
      <p:font typeface="Agrandir Wide Italics" charset="1" panose="00000505000000000000"/>
      <p:regular r:id="rId21"/>
    </p:embeddedFont>
    <p:embeddedFont>
      <p:font typeface="Agrandir Wide Bold Italics" charset="1" panose="00000805000000000000"/>
      <p:regular r:id="rId22"/>
    </p:embeddedFont>
    <p:embeddedFont>
      <p:font typeface="Agrandir Wide Thin" charset="1" panose="00000205000000000000"/>
      <p:regular r:id="rId23"/>
    </p:embeddedFont>
    <p:embeddedFont>
      <p:font typeface="Agrandir Wide Thin Italics" charset="1" panose="00000205000000000000"/>
      <p:regular r:id="rId24"/>
    </p:embeddedFont>
    <p:embeddedFont>
      <p:font typeface="Agrandir Wide Medium" charset="1" panose="00000605000000000000"/>
      <p:regular r:id="rId25"/>
    </p:embeddedFont>
    <p:embeddedFont>
      <p:font typeface="Agrandir Wide Medium Italics" charset="1" panose="00000605000000000000"/>
      <p:regular r:id="rId26"/>
    </p:embeddedFont>
    <p:embeddedFont>
      <p:font typeface="Agrandir Wide Ultra-Bold" charset="1" panose="00000905000000000000"/>
      <p:regular r:id="rId27"/>
    </p:embeddedFont>
    <p:embeddedFont>
      <p:font typeface="Agrandir Wide Ultra-Bold Italics" charset="1" panose="00000905000000000000"/>
      <p:regular r:id="rId28"/>
    </p:embeddedFont>
    <p:embeddedFont>
      <p:font typeface="Agrandir Wide Heavy" charset="1" panose="00000A05000000000000"/>
      <p:regular r:id="rId29"/>
    </p:embeddedFont>
    <p:embeddedFont>
      <p:font typeface="Agrandir Wide Heavy Italics" charset="1" panose="00000A05000000000000"/>
      <p:regular r:id="rId30"/>
    </p:embeddedFont>
    <p:embeddedFont>
      <p:font typeface="Open Sans 1" charset="1" panose="020B0606030504020204"/>
      <p:regular r:id="rId31"/>
    </p:embeddedFont>
    <p:embeddedFont>
      <p:font typeface="Open Sans 1 Bold" charset="1" panose="020B0806030504020204"/>
      <p:regular r:id="rId32"/>
    </p:embeddedFont>
    <p:embeddedFont>
      <p:font typeface="Open Sans 1 Italics" charset="1" panose="020B0606030504020204"/>
      <p:regular r:id="rId33"/>
    </p:embeddedFont>
    <p:embeddedFont>
      <p:font typeface="Open Sans 1 Bold Italics" charset="1" panose="020B0806030504020204"/>
      <p:regular r:id="rId34"/>
    </p:embeddedFont>
    <p:embeddedFont>
      <p:font typeface="Open Sans 1 Light" charset="1" panose="020B0306030504020204"/>
      <p:regular r:id="rId35"/>
    </p:embeddedFont>
    <p:embeddedFont>
      <p:font typeface="Open Sans 1 Light Italics" charset="1" panose="020B0306030504020204"/>
      <p:regular r:id="rId36"/>
    </p:embeddedFont>
    <p:embeddedFont>
      <p:font typeface="Open Sans 1 Ultra-Bold" charset="1" panose="00000000000000000000"/>
      <p:regular r:id="rId37"/>
    </p:embeddedFont>
    <p:embeddedFont>
      <p:font typeface="Open Sans 1 Ultra-Bold Italics" charset="1" panose="00000000000000000000"/>
      <p:regular r:id="rId38"/>
    </p:embeddedFont>
    <p:embeddedFont>
      <p:font typeface="Open Sans 2" charset="1" panose="00000000000000000000"/>
      <p:regular r:id="rId39"/>
    </p:embeddedFont>
    <p:embeddedFont>
      <p:font typeface="Open Sans 2 Bold" charset="1" panose="00000000000000000000"/>
      <p:regular r:id="rId40"/>
    </p:embeddedFont>
    <p:embeddedFont>
      <p:font typeface="Open Sans 2 Italics" charset="1" panose="00000000000000000000"/>
      <p:regular r:id="rId41"/>
    </p:embeddedFont>
    <p:embeddedFont>
      <p:font typeface="Open Sans 2 Bold Italics" charset="1" panose="00000000000000000000"/>
      <p:regular r:id="rId42"/>
    </p:embeddedFont>
    <p:embeddedFont>
      <p:font typeface="Open Sans 2 Light" charset="1" panose="00000000000000000000"/>
      <p:regular r:id="rId43"/>
    </p:embeddedFont>
    <p:embeddedFont>
      <p:font typeface="Open Sans 2 Light Italics" charset="1" panose="00000000000000000000"/>
      <p:regular r:id="rId44"/>
    </p:embeddedFont>
    <p:embeddedFont>
      <p:font typeface="Open Sans 2 Medium" charset="1" panose="00000000000000000000"/>
      <p:regular r:id="rId45"/>
    </p:embeddedFont>
    <p:embeddedFont>
      <p:font typeface="Open Sans 2 Medium Italics" charset="1" panose="00000000000000000000"/>
      <p:regular r:id="rId46"/>
    </p:embeddedFont>
    <p:embeddedFont>
      <p:font typeface="Open Sans 2 Semi-Bold" charset="1" panose="00000000000000000000"/>
      <p:regular r:id="rId47"/>
    </p:embeddedFont>
    <p:embeddedFont>
      <p:font typeface="Open Sans 2 Semi-Bold Italics" charset="1" panose="00000000000000000000"/>
      <p:regular r:id="rId48"/>
    </p:embeddedFont>
    <p:embeddedFont>
      <p:font typeface="Open Sans 2 Ultra-Bold" charset="1" panose="00000000000000000000"/>
      <p:regular r:id="rId49"/>
    </p:embeddedFont>
    <p:embeddedFont>
      <p:font typeface="Open Sans 2 Ultra-Bold Italics" charset="1" panose="00000000000000000000"/>
      <p:regular r:id="rId50"/>
    </p:embeddedFont>
    <p:embeddedFont>
      <p:font typeface="Montserrat" charset="1" panose="00000500000000000000"/>
      <p:regular r:id="rId51"/>
    </p:embeddedFont>
    <p:embeddedFont>
      <p:font typeface="Montserrat Bold" charset="1" panose="00000800000000000000"/>
      <p:regular r:id="rId52"/>
    </p:embeddedFont>
    <p:embeddedFont>
      <p:font typeface="Montserrat Italics" charset="1" panose="00000500000000000000"/>
      <p:regular r:id="rId53"/>
    </p:embeddedFont>
    <p:embeddedFont>
      <p:font typeface="Montserrat Bold Italics" charset="1" panose="00000800000000000000"/>
      <p:regular r:id="rId54"/>
    </p:embeddedFont>
    <p:embeddedFont>
      <p:font typeface="Montserrat Thin" charset="1" panose="00000300000000000000"/>
      <p:regular r:id="rId55"/>
    </p:embeddedFont>
    <p:embeddedFont>
      <p:font typeface="Montserrat Thin Italics" charset="1" panose="00000300000000000000"/>
      <p:regular r:id="rId56"/>
    </p:embeddedFont>
    <p:embeddedFont>
      <p:font typeface="Montserrat Extra-Light" charset="1" panose="00000300000000000000"/>
      <p:regular r:id="rId57"/>
    </p:embeddedFont>
    <p:embeddedFont>
      <p:font typeface="Montserrat Extra-Light Italics" charset="1" panose="00000300000000000000"/>
      <p:regular r:id="rId58"/>
    </p:embeddedFont>
    <p:embeddedFont>
      <p:font typeface="Montserrat Light" charset="1" panose="00000400000000000000"/>
      <p:regular r:id="rId59"/>
    </p:embeddedFont>
    <p:embeddedFont>
      <p:font typeface="Montserrat Light Italics" charset="1" panose="00000400000000000000"/>
      <p:regular r:id="rId60"/>
    </p:embeddedFont>
    <p:embeddedFont>
      <p:font typeface="Montserrat Medium" charset="1" panose="00000600000000000000"/>
      <p:regular r:id="rId61"/>
    </p:embeddedFont>
    <p:embeddedFont>
      <p:font typeface="Montserrat Medium Italics" charset="1" panose="00000600000000000000"/>
      <p:regular r:id="rId62"/>
    </p:embeddedFont>
    <p:embeddedFont>
      <p:font typeface="Montserrat Semi-Bold" charset="1" panose="00000700000000000000"/>
      <p:regular r:id="rId63"/>
    </p:embeddedFont>
    <p:embeddedFont>
      <p:font typeface="Montserrat Semi-Bold Italics" charset="1" panose="00000700000000000000"/>
      <p:regular r:id="rId64"/>
    </p:embeddedFont>
    <p:embeddedFont>
      <p:font typeface="Montserrat Ultra-Bold" charset="1" panose="00000900000000000000"/>
      <p:regular r:id="rId65"/>
    </p:embeddedFont>
    <p:embeddedFont>
      <p:font typeface="Montserrat Ultra-Bold Italics" charset="1" panose="00000900000000000000"/>
      <p:regular r:id="rId66"/>
    </p:embeddedFont>
    <p:embeddedFont>
      <p:font typeface="Montserrat Heavy" charset="1" panose="00000A00000000000000"/>
      <p:regular r:id="rId67"/>
    </p:embeddedFont>
    <p:embeddedFont>
      <p:font typeface="Montserrat Heavy Italics" charset="1" panose="00000A0000000000000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fonts/font6.fntdata" Type="http://schemas.openxmlformats.org/officeDocument/2006/relationships/font"/><Relationship Id="rId60" Target="fonts/font60.fntdata" Type="http://schemas.openxmlformats.org/officeDocument/2006/relationships/font"/><Relationship Id="rId61" Target="fonts/font61.fntdata" Type="http://schemas.openxmlformats.org/officeDocument/2006/relationships/font"/><Relationship Id="rId62" Target="fonts/font62.fntdata" Type="http://schemas.openxmlformats.org/officeDocument/2006/relationships/font"/><Relationship Id="rId63" Target="fonts/font63.fntdata" Type="http://schemas.openxmlformats.org/officeDocument/2006/relationships/font"/><Relationship Id="rId64" Target="fonts/font64.fntdata" Type="http://schemas.openxmlformats.org/officeDocument/2006/relationships/font"/><Relationship Id="rId65" Target="fonts/font65.fntdata" Type="http://schemas.openxmlformats.org/officeDocument/2006/relationships/font"/><Relationship Id="rId66" Target="fonts/font66.fntdata" Type="http://schemas.openxmlformats.org/officeDocument/2006/relationships/font"/><Relationship Id="rId67" Target="fonts/font67.fntdata" Type="http://schemas.openxmlformats.org/officeDocument/2006/relationships/font"/><Relationship Id="rId68" Target="fonts/font68.fntdata" Type="http://schemas.openxmlformats.org/officeDocument/2006/relationships/font"/><Relationship Id="rId69" Target="slides/slide1.xml" Type="http://schemas.openxmlformats.org/officeDocument/2006/relationships/slide"/><Relationship Id="rId7" Target="fonts/font7.fntdata" Type="http://schemas.openxmlformats.org/officeDocument/2006/relationships/font"/><Relationship Id="rId70" Target="slides/slide2.xml" Type="http://schemas.openxmlformats.org/officeDocument/2006/relationships/slide"/><Relationship Id="rId71" Target="slides/slide3.xml" Type="http://schemas.openxmlformats.org/officeDocument/2006/relationships/slide"/><Relationship Id="rId72" Target="slides/slide4.xml" Type="http://schemas.openxmlformats.org/officeDocument/2006/relationships/slide"/><Relationship Id="rId73" Target="slides/slide5.xml" Type="http://schemas.openxmlformats.org/officeDocument/2006/relationships/slide"/><Relationship Id="rId74" Target="slides/slide6.xml" Type="http://schemas.openxmlformats.org/officeDocument/2006/relationships/slide"/><Relationship Id="rId75" Target="slides/slide7.xml" Type="http://schemas.openxmlformats.org/officeDocument/2006/relationships/slide"/><Relationship Id="rId76" Target="slides/slide8.xml" Type="http://schemas.openxmlformats.org/officeDocument/2006/relationships/slide"/><Relationship Id="rId77" Target="slides/slide9.xml" Type="http://schemas.openxmlformats.org/officeDocument/2006/relationships/slide"/><Relationship Id="rId78" Target="slides/slide10.xml" Type="http://schemas.openxmlformats.org/officeDocument/2006/relationships/slide"/><Relationship Id="rId79" Target="slides/slide11.xml" Type="http://schemas.openxmlformats.org/officeDocument/2006/relationships/slide"/><Relationship Id="rId8" Target="fonts/font8.fntdata" Type="http://schemas.openxmlformats.org/officeDocument/2006/relationships/font"/><Relationship Id="rId80" Target="slides/slide12.xml" Type="http://schemas.openxmlformats.org/officeDocument/2006/relationships/slide"/><Relationship Id="rId81" Target="slides/slide13.xml" Type="http://schemas.openxmlformats.org/officeDocument/2006/relationships/slide"/><Relationship Id="rId82" Target="slides/slide14.xml" Type="http://schemas.openxmlformats.org/officeDocument/2006/relationships/slide"/><Relationship Id="rId83" Target="slides/slide15.xml" Type="http://schemas.openxmlformats.org/officeDocument/2006/relationships/slide"/><Relationship Id="rId84" Target="slides/slide16.xml" Type="http://schemas.openxmlformats.org/officeDocument/2006/relationships/slide"/><Relationship Id="rId85" Target="slides/slide17.xml" Type="http://schemas.openxmlformats.org/officeDocument/2006/relationships/slide"/><Relationship Id="rId86" Target="slides/slide18.xml" Type="http://schemas.openxmlformats.org/officeDocument/2006/relationships/slide"/><Relationship Id="rId87" Target="slides/slide19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0.jpe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6538" y="348599"/>
            <a:ext cx="17658363" cy="9589801"/>
            <a:chOff x="0" y="0"/>
            <a:chExt cx="4650762" cy="25257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50762" cy="2525709"/>
            </a:xfrm>
            <a:custGeom>
              <a:avLst/>
              <a:gdLst/>
              <a:ahLst/>
              <a:cxnLst/>
              <a:rect r="r" b="b" t="t" l="l"/>
              <a:pathLst>
                <a:path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650762" cy="2582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460057" y="6155151"/>
            <a:ext cx="9367887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sz="2000" spc="366" strike="noStrike" u="none">
                <a:solidFill>
                  <a:srgbClr val="28343B"/>
                </a:solidFill>
                <a:latin typeface="Agrandir Wide"/>
              </a:rPr>
              <a:t>ODBORNÁ SKUPINA PRO STRATEGII, 17. 1. 2024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070860"/>
            <a:ext cx="16230600" cy="280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50"/>
              </a:lnSpc>
              <a:spcBef>
                <a:spcPct val="0"/>
              </a:spcBef>
            </a:pPr>
            <a:r>
              <a:rPr lang="en-US" sz="10500" spc="-231" strike="noStrike" u="none">
                <a:solidFill>
                  <a:srgbClr val="28343B"/>
                </a:solidFill>
                <a:latin typeface="Agrandir Wide Medium"/>
              </a:rPr>
              <a:t>Aktualizace strategického plánu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6538" y="348599"/>
            <a:ext cx="12077695" cy="9589801"/>
            <a:chOff x="0" y="0"/>
            <a:chExt cx="3180957" cy="25257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80957" cy="2525709"/>
            </a:xfrm>
            <a:custGeom>
              <a:avLst/>
              <a:gdLst/>
              <a:ahLst/>
              <a:cxnLst/>
              <a:rect r="r" b="b" t="t" l="l"/>
              <a:pathLst>
                <a:path h="2525709" w="3180957">
                  <a:moveTo>
                    <a:pt x="16025" y="0"/>
                  </a:moveTo>
                  <a:lnTo>
                    <a:pt x="3164931" y="0"/>
                  </a:lnTo>
                  <a:cubicBezTo>
                    <a:pt x="3169182" y="0"/>
                    <a:pt x="3173258" y="1688"/>
                    <a:pt x="3176263" y="4694"/>
                  </a:cubicBezTo>
                  <a:cubicBezTo>
                    <a:pt x="3179268" y="7699"/>
                    <a:pt x="3180957" y="11775"/>
                    <a:pt x="3180957" y="16025"/>
                  </a:cubicBezTo>
                  <a:lnTo>
                    <a:pt x="3180957" y="2509684"/>
                  </a:lnTo>
                  <a:cubicBezTo>
                    <a:pt x="3180957" y="2518534"/>
                    <a:pt x="3173782" y="2525709"/>
                    <a:pt x="3164931" y="2525709"/>
                  </a:cubicBezTo>
                  <a:lnTo>
                    <a:pt x="16025" y="2525709"/>
                  </a:lnTo>
                  <a:cubicBezTo>
                    <a:pt x="11775" y="2525709"/>
                    <a:pt x="7699" y="2524021"/>
                    <a:pt x="4694" y="2521015"/>
                  </a:cubicBezTo>
                  <a:cubicBezTo>
                    <a:pt x="1688" y="2518010"/>
                    <a:pt x="0" y="2513934"/>
                    <a:pt x="0" y="2509684"/>
                  </a:cubicBezTo>
                  <a:lnTo>
                    <a:pt x="0" y="16025"/>
                  </a:lnTo>
                  <a:cubicBezTo>
                    <a:pt x="0" y="11775"/>
                    <a:pt x="1688" y="7699"/>
                    <a:pt x="4694" y="4694"/>
                  </a:cubicBezTo>
                  <a:cubicBezTo>
                    <a:pt x="7699" y="1688"/>
                    <a:pt x="11775" y="0"/>
                    <a:pt x="160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180957" cy="2582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309600" y="582360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84300" y="5480701"/>
            <a:ext cx="9705959" cy="400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50"/>
              </a:lnSpc>
              <a:spcBef>
                <a:spcPct val="0"/>
              </a:spcBef>
            </a:pPr>
            <a:r>
              <a:rPr lang="en-US" sz="10500" spc="-231" strike="noStrike" u="none">
                <a:solidFill>
                  <a:srgbClr val="28343B"/>
                </a:solidFill>
                <a:latin typeface="Agrandir Wide Medium"/>
              </a:rPr>
              <a:t>Strategické cíle a opatření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2700000">
            <a:off x="-1017791" y="-974560"/>
            <a:ext cx="8522941" cy="17874064"/>
          </a:xfrm>
          <a:prstGeom prst="rect">
            <a:avLst/>
          </a:prstGeom>
          <a:solidFill>
            <a:srgbClr val="28343B"/>
          </a:solidFill>
        </p:spPr>
      </p:sp>
      <p:sp>
        <p:nvSpPr>
          <p:cNvPr name="Freeform 3" id="3" descr="Clean Monoline Abstract Ray with Center Point Diagram"/>
          <p:cNvSpPr/>
          <p:nvPr/>
        </p:nvSpPr>
        <p:spPr>
          <a:xfrm flipH="false" flipV="false" rot="0">
            <a:off x="13309600" y="582360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05355" y="2447217"/>
            <a:ext cx="6718725" cy="4661391"/>
            <a:chOff x="0" y="0"/>
            <a:chExt cx="8958300" cy="621518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5699568"/>
              <a:ext cx="8958300" cy="5156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28343B"/>
                  </a:solidFill>
                  <a:latin typeface="Open Sans 2"/>
                </a:rPr>
                <a:t>Add more text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85725"/>
              <a:ext cx="8958300" cy="5208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499"/>
                </a:lnSpc>
              </a:pPr>
              <a:r>
                <a:rPr lang="en-US" sz="9499" spc="-208" strike="noStrike">
                  <a:solidFill>
                    <a:srgbClr val="28343B"/>
                  </a:solidFill>
                  <a:latin typeface="Agrandir Wide"/>
                </a:rPr>
                <a:t>Pracovní skupiny: složení</a:t>
              </a: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28700" y="1866751"/>
            <a:ext cx="8114308" cy="6676105"/>
            <a:chOff x="0" y="0"/>
            <a:chExt cx="6184570" cy="50883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FDC04C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4"/>
              <a:stretch>
                <a:fillRect l="-4850" t="0" r="-485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3944785"/>
            <a:ext cx="1200242" cy="2397430"/>
          </a:xfrm>
          <a:custGeom>
            <a:avLst/>
            <a:gdLst/>
            <a:ahLst/>
            <a:cxnLst/>
            <a:rect r="r" b="b" t="t" l="l"/>
            <a:pathLst>
              <a:path h="2397430" w="1200242">
                <a:moveTo>
                  <a:pt x="0" y="0"/>
                </a:moveTo>
                <a:lnTo>
                  <a:pt x="1200242" y="0"/>
                </a:lnTo>
                <a:lnTo>
                  <a:pt x="1200242" y="2397430"/>
                </a:lnTo>
                <a:lnTo>
                  <a:pt x="0" y="2397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7A9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58175" y="298450"/>
            <a:ext cx="1689100" cy="18288000"/>
            <a:chOff x="0" y="0"/>
            <a:chExt cx="444866" cy="481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816592"/>
            </a:xfrm>
            <a:custGeom>
              <a:avLst/>
              <a:gdLst/>
              <a:ahLst/>
              <a:cxnLst/>
              <a:rect r="r" b="b" t="t" l="l"/>
              <a:pathLst>
                <a:path h="4816592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834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873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10025" y="8597900"/>
            <a:ext cx="1619250" cy="1689100"/>
            <a:chOff x="0" y="0"/>
            <a:chExt cx="426469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6469" cy="444866"/>
            </a:xfrm>
            <a:custGeom>
              <a:avLst/>
              <a:gdLst/>
              <a:ahLst/>
              <a:cxnLst/>
              <a:rect r="r" b="b" t="t" l="l"/>
              <a:pathLst>
                <a:path h="444866" w="426469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26469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57270" y="876300"/>
            <a:ext cx="13738322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743"/>
              </a:lnSpc>
            </a:pPr>
            <a:r>
              <a:rPr lang="en-US" sz="5619" spc="33">
                <a:solidFill>
                  <a:srgbClr val="FEFEFE"/>
                </a:solidFill>
                <a:latin typeface="Agrandir Wide"/>
              </a:rPr>
              <a:t>A</a:t>
            </a:r>
            <a:r>
              <a:rPr lang="en-US" sz="5619" spc="33" strike="noStrike">
                <a:solidFill>
                  <a:srgbClr val="FEFEFE"/>
                </a:solidFill>
                <a:latin typeface="Agrandir Wide"/>
              </a:rPr>
              <a:t> – Řízení a správa městské části, strategický rozvoj, inovace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41384" y="3050614"/>
            <a:ext cx="14137820" cy="6839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Jana Hatalová – tajemnice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Martin Valovič – starosta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Milan Maršálek – radní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Mikoláš Pobuda – radní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Tomáš Janík – předseda Komise pro strategii Zdravého města a místní Agendu 21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Lukáš Tyl – předseda komise IT a Smart Cities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Adam Šilar – zastupitel, digitalizace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Alena Snelling – vedoucí oddělení strategického rozvoje a participace/KT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Jana Martínková – oddělení strategického rozvoje a participace/KT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Ján Bruno Tropp – vedoucí tiskového oddělení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Lukáš Karásek – vedoucí odboru informatiky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Karolina Götzová – vedoucí odboru hospodářské správy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Milan Válek – koordinátor NSZM a místní Agendy 21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Josef Neklan – manažer kvality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>
                <a:solidFill>
                  <a:srgbClr val="FEFEFE"/>
                </a:solidFill>
                <a:latin typeface="Montserrat"/>
              </a:rPr>
              <a:t>Experti: hosté z IPR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369229" y="4264949"/>
            <a:ext cx="2832592" cy="4993351"/>
          </a:xfrm>
          <a:custGeom>
            <a:avLst/>
            <a:gdLst/>
            <a:ahLst/>
            <a:cxnLst/>
            <a:rect r="r" b="b" t="t" l="l"/>
            <a:pathLst>
              <a:path h="4993351" w="2832592">
                <a:moveTo>
                  <a:pt x="2832592" y="0"/>
                </a:moveTo>
                <a:lnTo>
                  <a:pt x="0" y="0"/>
                </a:lnTo>
                <a:lnTo>
                  <a:pt x="0" y="4993351"/>
                </a:lnTo>
                <a:lnTo>
                  <a:pt x="2832592" y="4993351"/>
                </a:lnTo>
                <a:lnTo>
                  <a:pt x="28325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2834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19150"/>
            <a:ext cx="6330368" cy="660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305"/>
              </a:lnSpc>
            </a:pPr>
            <a:r>
              <a:rPr lang="en-US" sz="5619" spc="33">
                <a:solidFill>
                  <a:srgbClr val="FEFEFE"/>
                </a:solidFill>
                <a:latin typeface="Agrandir Wide"/>
              </a:rPr>
              <a:t>B –  Ekonomika,  strategické   investice ,  energetika,  majetek   městské   části,  památky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8941473" y="920429"/>
            <a:ext cx="1285580" cy="216543"/>
          </a:xfrm>
          <a:prstGeom prst="rect">
            <a:avLst/>
          </a:prstGeom>
          <a:solidFill>
            <a:srgbClr val="FEE9C2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8410220" y="1060771"/>
            <a:ext cx="9718404" cy="7916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Tomáš Pek – 1. místostarosta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Olga Koumarová – místostarostka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Lucie Sedmihradská – předsedkyně Finančního výboru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Renata Chmelová – předsedkyně výboru pro energetický management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Adam Štěpánek – předseda výboru pro strategické investice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Michal Narovec – předseda komise majetkové a nebytových prostor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Adriána Matisová – pověřena zastupováním vedoucí/ho ekonomického odboru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Jakub Brzoň – vedoucí odboru majetkoprávního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Roman Březina – vedoucí odboru bytů a nebytových prostor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Josef Klogner – odbor bytů a nebytových prostor 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Jan Vašek – odbor kultury a projektů 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Alena Snelling – vedoucí oddělení strategického rozvoje a participace  </a:t>
            </a:r>
          </a:p>
          <a:p>
            <a:pPr marL="532720" indent="-266360" lvl="1">
              <a:lnSpc>
                <a:spcPts val="3701"/>
              </a:lnSpc>
              <a:buFont typeface="Arial"/>
              <a:buChar char="•"/>
            </a:pPr>
            <a:r>
              <a:rPr lang="en-US" sz="2467" spc="-103">
                <a:solidFill>
                  <a:srgbClr val="FEFEFE"/>
                </a:solidFill>
                <a:latin typeface="Montserrat"/>
              </a:rPr>
              <a:t>Petr Janů – ředitel Praha 10 – Majetková, a.s.  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-10800000">
            <a:off x="1028700" y="8030427"/>
            <a:ext cx="1225283" cy="1225283"/>
            <a:chOff x="0" y="0"/>
            <a:chExt cx="2653030" cy="26530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53030" cy="2654300"/>
            </a:xfrm>
            <a:custGeom>
              <a:avLst/>
              <a:gdLst/>
              <a:ahLst/>
              <a:cxnLst/>
              <a:rect r="r" b="b" t="t" l="l"/>
              <a:pathLst>
                <a:path h="2654300" w="265303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EE9C2"/>
            </a:solidFill>
          </p:spPr>
        </p:sp>
      </p:grpSp>
      <p:sp>
        <p:nvSpPr>
          <p:cNvPr name="AutoShape 7" id="7"/>
          <p:cNvSpPr/>
          <p:nvPr/>
        </p:nvSpPr>
        <p:spPr>
          <a:xfrm rot="-10800000">
            <a:off x="3977745" y="8035607"/>
            <a:ext cx="1225283" cy="1220103"/>
          </a:xfrm>
          <a:prstGeom prst="rect">
            <a:avLst/>
          </a:prstGeom>
          <a:solidFill>
            <a:srgbClr val="FEE9C2"/>
          </a:solid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10800000">
            <a:off x="2503222" y="8033017"/>
            <a:ext cx="1225283" cy="1225283"/>
            <a:chOff x="0" y="0"/>
            <a:chExt cx="1708150" cy="17081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EE9C2"/>
            </a:solid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418660" cy="8229600"/>
            <a:chOff x="0" y="0"/>
            <a:chExt cx="1891546" cy="10972800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-10800000">
              <a:off x="0" y="6810940"/>
              <a:ext cx="1891546" cy="1891546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547A90"/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-10800000">
              <a:off x="0" y="9081254"/>
              <a:ext cx="1891546" cy="1891546"/>
            </a:xfrm>
            <a:custGeom>
              <a:avLst/>
              <a:gdLst/>
              <a:ahLst/>
              <a:cxnLst/>
              <a:rect r="r" b="b" t="t" l="l"/>
              <a:pathLst>
                <a:path h="1891546" w="1891546">
                  <a:moveTo>
                    <a:pt x="0" y="0"/>
                  </a:moveTo>
                  <a:lnTo>
                    <a:pt x="1891546" y="0"/>
                  </a:lnTo>
                  <a:lnTo>
                    <a:pt x="1891546" y="1891546"/>
                  </a:lnTo>
                  <a:lnTo>
                    <a:pt x="0" y="1891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-10800000">
              <a:off x="0" y="2270313"/>
              <a:ext cx="1891546" cy="1891546"/>
              <a:chOff x="0" y="0"/>
              <a:chExt cx="1708150" cy="170815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547A90"/>
              </a:solidFill>
            </p:spPr>
          </p:sp>
        </p:grpSp>
        <p:sp>
          <p:nvSpPr>
            <p:cNvPr name="Freeform 8" id="8"/>
            <p:cNvSpPr/>
            <p:nvPr/>
          </p:nvSpPr>
          <p:spPr>
            <a:xfrm flipH="false" flipV="false" rot="-10800000">
              <a:off x="0" y="4540627"/>
              <a:ext cx="1891546" cy="1891546"/>
            </a:xfrm>
            <a:custGeom>
              <a:avLst/>
              <a:gdLst/>
              <a:ahLst/>
              <a:cxnLst/>
              <a:rect r="r" b="b" t="t" l="l"/>
              <a:pathLst>
                <a:path h="1891546" w="1891546">
                  <a:moveTo>
                    <a:pt x="0" y="0"/>
                  </a:moveTo>
                  <a:lnTo>
                    <a:pt x="1891546" y="0"/>
                  </a:lnTo>
                  <a:lnTo>
                    <a:pt x="1891546" y="1891546"/>
                  </a:lnTo>
                  <a:lnTo>
                    <a:pt x="0" y="1891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0" y="0"/>
              <a:ext cx="1891546" cy="1891546"/>
            </a:xfrm>
            <a:custGeom>
              <a:avLst/>
              <a:gdLst/>
              <a:ahLst/>
              <a:cxnLst/>
              <a:rect r="r" b="b" t="t" l="l"/>
              <a:pathLst>
                <a:path h="1891546" w="1891546">
                  <a:moveTo>
                    <a:pt x="0" y="0"/>
                  </a:moveTo>
                  <a:lnTo>
                    <a:pt x="1891546" y="0"/>
                  </a:lnTo>
                  <a:lnTo>
                    <a:pt x="1891546" y="1891546"/>
                  </a:lnTo>
                  <a:lnTo>
                    <a:pt x="0" y="1891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3598012" y="2659824"/>
            <a:ext cx="4756542" cy="4757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305"/>
              </a:lnSpc>
            </a:pPr>
            <a:r>
              <a:rPr lang="en-US" sz="5619" spc="33" strike="noStrike">
                <a:solidFill>
                  <a:srgbClr val="28343B"/>
                </a:solidFill>
                <a:latin typeface="Agrandir Wide"/>
              </a:rPr>
              <a:t>C – Územní rozvoj, životní prostředí, doprava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29559" y="1297379"/>
            <a:ext cx="8716107" cy="6283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Martin Valovič – starosta</a:t>
            </a:r>
          </a:p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Pavel Šutka – místostarosta, předseda komise územního rozvoje</a:t>
            </a:r>
          </a:p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Milan Maršálek – radní</a:t>
            </a:r>
          </a:p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Mikoláš Pobuda – radní</a:t>
            </a:r>
          </a:p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Jaroslav Štěpánek – předseda výboru pro životní prostředí</a:t>
            </a:r>
          </a:p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Marek Dvořák – předseda Komise pro dopravu</a:t>
            </a:r>
          </a:p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Martin Pecánek – vedoucí odboru životního prostředí</a:t>
            </a:r>
          </a:p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Jiří Zákostelný – vedoucí odboru Kanceláře hlavního architekta</a:t>
            </a:r>
          </a:p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František Daníček – vedoucí odboru dopravy</a:t>
            </a:r>
          </a:p>
          <a:p>
            <a:pPr marL="558408" indent="-279204" lvl="1">
              <a:lnSpc>
                <a:spcPts val="3879"/>
              </a:lnSpc>
              <a:buFont typeface="Arial"/>
              <a:buChar char="•"/>
            </a:pPr>
            <a:r>
              <a:rPr lang="en-US" sz="2586" spc="-108" strike="noStrike" u="none">
                <a:solidFill>
                  <a:srgbClr val="28343B"/>
                </a:solidFill>
                <a:latin typeface="Montserrat"/>
              </a:rPr>
              <a:t>Hosté: zástupci IPR, TSK, SŽDC, ROPID, DPP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9507079" y="936234"/>
            <a:ext cx="1097915" cy="184932"/>
          </a:xfrm>
          <a:prstGeom prst="rect">
            <a:avLst/>
          </a:prstGeom>
          <a:solidFill>
            <a:srgbClr val="547A90"/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9958259" y="-24850"/>
            <a:ext cx="6061450" cy="657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539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58175" y="298450"/>
            <a:ext cx="1689100" cy="18288000"/>
            <a:chOff x="0" y="0"/>
            <a:chExt cx="444866" cy="481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816592"/>
            </a:xfrm>
            <a:custGeom>
              <a:avLst/>
              <a:gdLst/>
              <a:ahLst/>
              <a:cxnLst/>
              <a:rect r="r" b="b" t="t" l="l"/>
              <a:pathLst>
                <a:path h="4816592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C0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873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10025" y="8597900"/>
            <a:ext cx="1619250" cy="1689100"/>
            <a:chOff x="0" y="0"/>
            <a:chExt cx="426469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6469" cy="444866"/>
            </a:xfrm>
            <a:custGeom>
              <a:avLst/>
              <a:gdLst/>
              <a:ahLst/>
              <a:cxnLst/>
              <a:rect r="r" b="b" t="t" l="l"/>
              <a:pathLst>
                <a:path h="444866" w="426469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28343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26469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57270" y="876300"/>
            <a:ext cx="13738322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743"/>
              </a:lnSpc>
            </a:pPr>
            <a:r>
              <a:rPr lang="en-US" sz="5619" spc="33" strike="noStrike">
                <a:solidFill>
                  <a:srgbClr val="28343B"/>
                </a:solidFill>
                <a:latin typeface="Agrandir Wide"/>
              </a:rPr>
              <a:t>D – Sociální a zdravotní oblast, rodina, cizinci, bydlení, bezpečnost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225263" y="3532068"/>
            <a:ext cx="11602159" cy="592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David Kašpar – místostarosta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Radek Lojda – místostarosta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Veronika Žolčáková – předsedkyně výboru pro sociálního a zdravotního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Matěj Štěpánek – předseda komise protidrogové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Michal Narovec – předseda komise bytové politiky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Robert Zrzavecký – předseda komise bezpečnostní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Pavel Petřík – vedoucí odboru sociálního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Alena Snelling – vedoucí oddělení strategického rozvoje a participace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Tomáš Kosmel – vedoucí odboru kontroly a komunikace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Miloš Jurča – bezpečnostní management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Roman Březina – vedoucí odboru bytů a nebytových prostor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Milan Válek – koordinátor NSZM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109" strike="noStrike">
                <a:solidFill>
                  <a:srgbClr val="28343B"/>
                </a:solidFill>
                <a:latin typeface="Montserrat"/>
              </a:rPr>
              <a:t>Eva Lexová – ředitelka CSOP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369229" y="4264949"/>
            <a:ext cx="2832592" cy="4993351"/>
          </a:xfrm>
          <a:custGeom>
            <a:avLst/>
            <a:gdLst/>
            <a:ahLst/>
            <a:cxnLst/>
            <a:rect r="r" b="b" t="t" l="l"/>
            <a:pathLst>
              <a:path h="4993351" w="2832592">
                <a:moveTo>
                  <a:pt x="2832592" y="0"/>
                </a:moveTo>
                <a:lnTo>
                  <a:pt x="0" y="0"/>
                </a:lnTo>
                <a:lnTo>
                  <a:pt x="0" y="4993351"/>
                </a:lnTo>
                <a:lnTo>
                  <a:pt x="2832592" y="4993351"/>
                </a:lnTo>
                <a:lnTo>
                  <a:pt x="28325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58175" y="298450"/>
            <a:ext cx="1689100" cy="18288000"/>
            <a:chOff x="0" y="0"/>
            <a:chExt cx="444866" cy="481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816592"/>
            </a:xfrm>
            <a:custGeom>
              <a:avLst/>
              <a:gdLst/>
              <a:ahLst/>
              <a:cxnLst/>
              <a:rect r="r" b="b" t="t" l="l"/>
              <a:pathLst>
                <a:path h="4816592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95B6C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444866" cy="49213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10025" y="8597900"/>
            <a:ext cx="1619250" cy="1689100"/>
            <a:chOff x="0" y="0"/>
            <a:chExt cx="426469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6469" cy="444866"/>
            </a:xfrm>
            <a:custGeom>
              <a:avLst/>
              <a:gdLst/>
              <a:ahLst/>
              <a:cxnLst/>
              <a:rect r="r" b="b" t="t" l="l"/>
              <a:pathLst>
                <a:path h="444866" w="426469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BEE0F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426469" cy="5496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819150"/>
            <a:ext cx="6443395" cy="290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305"/>
              </a:lnSpc>
            </a:pPr>
            <a:r>
              <a:rPr lang="en-US" sz="5619" spc="33" strike="noStrike">
                <a:solidFill>
                  <a:srgbClr val="000000"/>
                </a:solidFill>
                <a:latin typeface="Agrandir Wide"/>
              </a:rPr>
              <a:t>E – Školství, kultura, sport, volný čas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144000" y="354169"/>
            <a:ext cx="7502427" cy="7144317"/>
            <a:chOff x="0" y="0"/>
            <a:chExt cx="10003237" cy="9525756"/>
          </a:xfrm>
        </p:grpSpPr>
        <p:sp>
          <p:nvSpPr>
            <p:cNvPr name="AutoShape 10" id="10"/>
            <p:cNvSpPr/>
            <p:nvPr/>
          </p:nvSpPr>
          <p:spPr>
            <a:xfrm rot="0">
              <a:off x="0" y="0"/>
              <a:ext cx="1588228" cy="267521"/>
            </a:xfrm>
            <a:prstGeom prst="rect">
              <a:avLst/>
            </a:prstGeom>
            <a:solidFill>
              <a:srgbClr val="6E8EA6"/>
            </a:solid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862790"/>
              <a:ext cx="10003237" cy="86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61341" indent="-280670" lvl="1">
                <a:lnSpc>
                  <a:spcPts val="3692"/>
                </a:lnSpc>
                <a:buFont typeface="Arial"/>
                <a:buChar char="•"/>
              </a:pPr>
              <a:r>
                <a:rPr lang="en-US" sz="2600" spc="-109" strike="noStrike" u="none">
                  <a:solidFill>
                    <a:srgbClr val="000000"/>
                  </a:solidFill>
                  <a:latin typeface="Montserrat"/>
                </a:rPr>
                <a:t>Pavel Šutka – místostarosta</a:t>
              </a:r>
            </a:p>
            <a:p>
              <a:pPr marL="561341" indent="-280670" lvl="1">
                <a:lnSpc>
                  <a:spcPts val="3692"/>
                </a:lnSpc>
                <a:buFont typeface="Arial"/>
                <a:buChar char="•"/>
              </a:pPr>
              <a:r>
                <a:rPr lang="en-US" sz="2600" spc="-109" strike="noStrike" u="none">
                  <a:solidFill>
                    <a:srgbClr val="000000"/>
                  </a:solidFill>
                  <a:latin typeface="Montserrat"/>
                </a:rPr>
                <a:t>Ondřej Počarovský – radní</a:t>
              </a:r>
            </a:p>
            <a:p>
              <a:pPr marL="561341" indent="-280670" lvl="1">
                <a:lnSpc>
                  <a:spcPts val="3692"/>
                </a:lnSpc>
                <a:buFont typeface="Arial"/>
                <a:buChar char="•"/>
              </a:pPr>
              <a:r>
                <a:rPr lang="en-US" sz="2600" spc="-109" strike="noStrike" u="none">
                  <a:solidFill>
                    <a:srgbClr val="000000"/>
                  </a:solidFill>
                  <a:latin typeface="Montserrat"/>
                </a:rPr>
                <a:t>Viktor Lojík – předseda výboru pro sport a volnočasové aktivity</a:t>
              </a:r>
            </a:p>
            <a:p>
              <a:pPr marL="561341" indent="-280670" lvl="1">
                <a:lnSpc>
                  <a:spcPts val="3692"/>
                </a:lnSpc>
                <a:buFont typeface="Arial"/>
                <a:buChar char="•"/>
              </a:pPr>
              <a:r>
                <a:rPr lang="en-US" sz="2600" spc="-109" strike="noStrike" u="none">
                  <a:solidFill>
                    <a:srgbClr val="000000"/>
                  </a:solidFill>
                  <a:latin typeface="Montserrat"/>
                </a:rPr>
                <a:t>David Krůta – předseda komise východně vzdělávací</a:t>
              </a:r>
            </a:p>
            <a:p>
              <a:pPr marL="561341" indent="-280670" lvl="1">
                <a:lnSpc>
                  <a:spcPts val="3692"/>
                </a:lnSpc>
                <a:buFont typeface="Arial"/>
                <a:buChar char="•"/>
              </a:pPr>
              <a:r>
                <a:rPr lang="en-US" sz="2600" spc="-109" strike="noStrike" u="none">
                  <a:solidFill>
                    <a:srgbClr val="000000"/>
                  </a:solidFill>
                  <a:latin typeface="Montserrat"/>
                </a:rPr>
                <a:t>Šárka Gandalovičová – předsedkyně komise kulturní</a:t>
              </a:r>
            </a:p>
            <a:p>
              <a:pPr marL="561341" indent="-280670" lvl="1">
                <a:lnSpc>
                  <a:spcPts val="3692"/>
                </a:lnSpc>
                <a:buFont typeface="Arial"/>
                <a:buChar char="•"/>
              </a:pPr>
              <a:r>
                <a:rPr lang="en-US" sz="2600" spc="-109" strike="noStrike" u="none">
                  <a:solidFill>
                    <a:srgbClr val="000000"/>
                  </a:solidFill>
                  <a:latin typeface="Montserrat"/>
                </a:rPr>
                <a:t>Patrícia Glinská – pověřena zastupováním vedoucí/ho odboru kultury a projektů</a:t>
              </a:r>
            </a:p>
            <a:p>
              <a:pPr marL="561341" indent="-280670" lvl="1">
                <a:lnSpc>
                  <a:spcPts val="3692"/>
                </a:lnSpc>
                <a:buFont typeface="Arial"/>
                <a:buChar char="•"/>
              </a:pPr>
              <a:r>
                <a:rPr lang="en-US" sz="2600" spc="-109" strike="noStrike" u="none">
                  <a:solidFill>
                    <a:srgbClr val="000000"/>
                  </a:solidFill>
                  <a:latin typeface="Montserrat"/>
                </a:rPr>
                <a:t>Roman Vaculka – vedoucí odboru školství</a:t>
              </a:r>
            </a:p>
            <a:p>
              <a:pPr marL="561341" indent="-280670" lvl="1">
                <a:lnSpc>
                  <a:spcPts val="3692"/>
                </a:lnSpc>
                <a:buFont typeface="Arial"/>
                <a:buChar char="•"/>
              </a:pPr>
              <a:r>
                <a:rPr lang="en-US" sz="2600" spc="-109" strike="noStrike" u="none">
                  <a:solidFill>
                    <a:srgbClr val="000000"/>
                  </a:solidFill>
                  <a:latin typeface="Montserrat"/>
                </a:rPr>
                <a:t>Milan Válek – oddělení strategického rozvoje a participace</a:t>
              </a:r>
            </a:p>
            <a:p>
              <a:pPr marL="561341" indent="-280670" lvl="1">
                <a:lnSpc>
                  <a:spcPts val="3692"/>
                </a:lnSpc>
                <a:buFont typeface="Arial"/>
                <a:buChar char="•"/>
              </a:pPr>
              <a:r>
                <a:rPr lang="en-US" sz="2600" spc="-109" strike="noStrike" u="none">
                  <a:solidFill>
                    <a:srgbClr val="000000"/>
                  </a:solidFill>
                  <a:latin typeface="Montserrat"/>
                </a:rPr>
                <a:t>Hosté: ředitelky a ředitelé MŠ, ZŠ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8117639"/>
            <a:ext cx="16230600" cy="1140661"/>
            <a:chOff x="0" y="0"/>
            <a:chExt cx="21640800" cy="1520881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5400000">
              <a:off x="5487251" y="0"/>
              <a:ext cx="1520881" cy="1520881"/>
              <a:chOff x="0" y="0"/>
              <a:chExt cx="1708150" cy="170815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6E8EA6"/>
              </a:solidFill>
            </p:spPr>
          </p:sp>
        </p:grpSp>
        <p:sp>
          <p:nvSpPr>
            <p:cNvPr name="Freeform 15" id="15"/>
            <p:cNvSpPr/>
            <p:nvPr/>
          </p:nvSpPr>
          <p:spPr>
            <a:xfrm flipH="false" flipV="false" rot="5400000">
              <a:off x="7316334" y="0"/>
              <a:ext cx="1520881" cy="1520881"/>
            </a:xfrm>
            <a:custGeom>
              <a:avLst/>
              <a:gdLst/>
              <a:ahLst/>
              <a:cxnLst/>
              <a:rect r="r" b="b" t="t" l="l"/>
              <a:pathLst>
                <a:path h="1520881" w="1520881">
                  <a:moveTo>
                    <a:pt x="0" y="0"/>
                  </a:moveTo>
                  <a:lnTo>
                    <a:pt x="1520881" y="0"/>
                  </a:lnTo>
                  <a:lnTo>
                    <a:pt x="1520881" y="1520881"/>
                  </a:lnTo>
                  <a:lnTo>
                    <a:pt x="0" y="1520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6" id="16"/>
            <p:cNvGrpSpPr>
              <a:grpSpLocks noChangeAspect="true"/>
            </p:cNvGrpSpPr>
            <p:nvPr/>
          </p:nvGrpSpPr>
          <p:grpSpPr>
            <a:xfrm rot="5400000">
              <a:off x="1829084" y="0"/>
              <a:ext cx="1520881" cy="1520881"/>
              <a:chOff x="0" y="0"/>
              <a:chExt cx="1708150" cy="170815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6E8EA6"/>
              </a:solidFill>
            </p:spPr>
          </p:sp>
        </p:grpSp>
        <p:sp>
          <p:nvSpPr>
            <p:cNvPr name="Freeform 18" id="18"/>
            <p:cNvSpPr/>
            <p:nvPr/>
          </p:nvSpPr>
          <p:spPr>
            <a:xfrm flipH="false" flipV="false" rot="5400000">
              <a:off x="3658167" y="0"/>
              <a:ext cx="1520881" cy="1520881"/>
            </a:xfrm>
            <a:custGeom>
              <a:avLst/>
              <a:gdLst/>
              <a:ahLst/>
              <a:cxnLst/>
              <a:rect r="r" b="b" t="t" l="l"/>
              <a:pathLst>
                <a:path h="1520881" w="1520881">
                  <a:moveTo>
                    <a:pt x="0" y="0"/>
                  </a:moveTo>
                  <a:lnTo>
                    <a:pt x="1520881" y="0"/>
                  </a:lnTo>
                  <a:lnTo>
                    <a:pt x="1520881" y="1520881"/>
                  </a:lnTo>
                  <a:lnTo>
                    <a:pt x="0" y="1520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5400000">
              <a:off x="0" y="0"/>
              <a:ext cx="1520881" cy="1520881"/>
            </a:xfrm>
            <a:custGeom>
              <a:avLst/>
              <a:gdLst/>
              <a:ahLst/>
              <a:cxnLst/>
              <a:rect r="r" b="b" t="t" l="l"/>
              <a:pathLst>
                <a:path h="1520881" w="1520881">
                  <a:moveTo>
                    <a:pt x="0" y="0"/>
                  </a:moveTo>
                  <a:lnTo>
                    <a:pt x="1520881" y="0"/>
                  </a:lnTo>
                  <a:lnTo>
                    <a:pt x="1520881" y="1520881"/>
                  </a:lnTo>
                  <a:lnTo>
                    <a:pt x="0" y="1520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5400000">
              <a:off x="9145418" y="0"/>
              <a:ext cx="1520881" cy="1520881"/>
              <a:chOff x="0" y="0"/>
              <a:chExt cx="1708150" cy="170815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6E8EA6"/>
              </a:solidFill>
            </p:spPr>
          </p:sp>
        </p:grpSp>
        <p:sp>
          <p:nvSpPr>
            <p:cNvPr name="Freeform 22" id="22"/>
            <p:cNvSpPr/>
            <p:nvPr/>
          </p:nvSpPr>
          <p:spPr>
            <a:xfrm flipH="false" flipV="false" rot="5400000">
              <a:off x="10974501" y="0"/>
              <a:ext cx="1520881" cy="1520881"/>
            </a:xfrm>
            <a:custGeom>
              <a:avLst/>
              <a:gdLst/>
              <a:ahLst/>
              <a:cxnLst/>
              <a:rect r="r" b="b" t="t" l="l"/>
              <a:pathLst>
                <a:path h="1520881" w="1520881">
                  <a:moveTo>
                    <a:pt x="0" y="0"/>
                  </a:moveTo>
                  <a:lnTo>
                    <a:pt x="1520881" y="0"/>
                  </a:lnTo>
                  <a:lnTo>
                    <a:pt x="1520881" y="1520881"/>
                  </a:lnTo>
                  <a:lnTo>
                    <a:pt x="0" y="1520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3" id="23"/>
            <p:cNvGrpSpPr>
              <a:grpSpLocks noChangeAspect="true"/>
            </p:cNvGrpSpPr>
            <p:nvPr/>
          </p:nvGrpSpPr>
          <p:grpSpPr>
            <a:xfrm rot="5400000">
              <a:off x="12803585" y="0"/>
              <a:ext cx="1520881" cy="1520881"/>
              <a:chOff x="0" y="0"/>
              <a:chExt cx="1708150" cy="170815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6E8EA6"/>
              </a:solidFill>
            </p:spPr>
          </p:sp>
        </p:grpSp>
        <p:sp>
          <p:nvSpPr>
            <p:cNvPr name="Freeform 25" id="25"/>
            <p:cNvSpPr/>
            <p:nvPr/>
          </p:nvSpPr>
          <p:spPr>
            <a:xfrm flipH="false" flipV="false" rot="5400000">
              <a:off x="14632668" y="0"/>
              <a:ext cx="1520881" cy="1520881"/>
            </a:xfrm>
            <a:custGeom>
              <a:avLst/>
              <a:gdLst/>
              <a:ahLst/>
              <a:cxnLst/>
              <a:rect r="r" b="b" t="t" l="l"/>
              <a:pathLst>
                <a:path h="1520881" w="1520881">
                  <a:moveTo>
                    <a:pt x="0" y="0"/>
                  </a:moveTo>
                  <a:lnTo>
                    <a:pt x="1520881" y="0"/>
                  </a:lnTo>
                  <a:lnTo>
                    <a:pt x="1520881" y="1520881"/>
                  </a:lnTo>
                  <a:lnTo>
                    <a:pt x="0" y="1520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5400000">
              <a:off x="16461752" y="0"/>
              <a:ext cx="1520881" cy="1520881"/>
              <a:chOff x="0" y="0"/>
              <a:chExt cx="1708150" cy="170815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6E8EA6"/>
              </a:solidFill>
            </p:spPr>
          </p:sp>
        </p:grpSp>
        <p:sp>
          <p:nvSpPr>
            <p:cNvPr name="Freeform 28" id="28"/>
            <p:cNvSpPr/>
            <p:nvPr/>
          </p:nvSpPr>
          <p:spPr>
            <a:xfrm flipH="false" flipV="false" rot="5400000">
              <a:off x="18290835" y="0"/>
              <a:ext cx="1520881" cy="1520881"/>
            </a:xfrm>
            <a:custGeom>
              <a:avLst/>
              <a:gdLst/>
              <a:ahLst/>
              <a:cxnLst/>
              <a:rect r="r" b="b" t="t" l="l"/>
              <a:pathLst>
                <a:path h="1520881" w="1520881">
                  <a:moveTo>
                    <a:pt x="0" y="0"/>
                  </a:moveTo>
                  <a:lnTo>
                    <a:pt x="1520881" y="0"/>
                  </a:lnTo>
                  <a:lnTo>
                    <a:pt x="1520881" y="1520881"/>
                  </a:lnTo>
                  <a:lnTo>
                    <a:pt x="0" y="1520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5400000">
              <a:off x="20119919" y="0"/>
              <a:ext cx="1520881" cy="1520881"/>
              <a:chOff x="0" y="0"/>
              <a:chExt cx="1708150" cy="170815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6E8EA6"/>
              </a:solidFill>
            </p:spPr>
          </p:sp>
        </p:grp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EE0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2700000">
            <a:off x="-1017791" y="-974560"/>
            <a:ext cx="8522941" cy="17874064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3" id="3" descr="Clean Monoline Abstract Ray with Center Point Diagram"/>
          <p:cNvSpPr/>
          <p:nvPr/>
        </p:nvSpPr>
        <p:spPr>
          <a:xfrm flipH="false" flipV="false" rot="0">
            <a:off x="13309600" y="582360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28700" y="1866751"/>
            <a:ext cx="8114308" cy="6676105"/>
            <a:chOff x="0" y="0"/>
            <a:chExt cx="6184570" cy="50883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BEE0FA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4"/>
              <a:stretch>
                <a:fillRect l="-95995" t="0" r="-9493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3944785"/>
            <a:ext cx="1200242" cy="2397430"/>
          </a:xfrm>
          <a:custGeom>
            <a:avLst/>
            <a:gdLst/>
            <a:ahLst/>
            <a:cxnLst/>
            <a:rect r="r" b="b" t="t" l="l"/>
            <a:pathLst>
              <a:path h="2397430" w="1200242">
                <a:moveTo>
                  <a:pt x="0" y="0"/>
                </a:moveTo>
                <a:lnTo>
                  <a:pt x="1200242" y="0"/>
                </a:lnTo>
                <a:lnTo>
                  <a:pt x="1200242" y="2397430"/>
                </a:lnTo>
                <a:lnTo>
                  <a:pt x="0" y="2397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05355" y="2447217"/>
            <a:ext cx="6718725" cy="4661391"/>
            <a:chOff x="0" y="0"/>
            <a:chExt cx="8958300" cy="621518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5699568"/>
              <a:ext cx="8958300" cy="5156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Open Sans 2"/>
                </a:rPr>
                <a:t>Add more text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85725"/>
              <a:ext cx="8958300" cy="5208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499"/>
                </a:lnSpc>
              </a:pPr>
              <a:r>
                <a:rPr lang="en-US" sz="9499" spc="-208" strike="noStrike">
                  <a:solidFill>
                    <a:srgbClr val="000000"/>
                  </a:solidFill>
                  <a:latin typeface="Agrandir Wide"/>
                </a:rPr>
                <a:t>Pracovní skupiny: podklady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EE0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6538" y="348599"/>
            <a:ext cx="12077695" cy="9589801"/>
            <a:chOff x="0" y="0"/>
            <a:chExt cx="3180957" cy="25257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80957" cy="2525709"/>
            </a:xfrm>
            <a:custGeom>
              <a:avLst/>
              <a:gdLst/>
              <a:ahLst/>
              <a:cxnLst/>
              <a:rect r="r" b="b" t="t" l="l"/>
              <a:pathLst>
                <a:path h="2525709" w="3180957">
                  <a:moveTo>
                    <a:pt x="16025" y="0"/>
                  </a:moveTo>
                  <a:lnTo>
                    <a:pt x="3164931" y="0"/>
                  </a:lnTo>
                  <a:cubicBezTo>
                    <a:pt x="3169182" y="0"/>
                    <a:pt x="3173258" y="1688"/>
                    <a:pt x="3176263" y="4694"/>
                  </a:cubicBezTo>
                  <a:cubicBezTo>
                    <a:pt x="3179268" y="7699"/>
                    <a:pt x="3180957" y="11775"/>
                    <a:pt x="3180957" y="16025"/>
                  </a:cubicBezTo>
                  <a:lnTo>
                    <a:pt x="3180957" y="2509684"/>
                  </a:lnTo>
                  <a:cubicBezTo>
                    <a:pt x="3180957" y="2518534"/>
                    <a:pt x="3173782" y="2525709"/>
                    <a:pt x="3164931" y="2525709"/>
                  </a:cubicBezTo>
                  <a:lnTo>
                    <a:pt x="16025" y="2525709"/>
                  </a:lnTo>
                  <a:cubicBezTo>
                    <a:pt x="11775" y="2525709"/>
                    <a:pt x="7699" y="2524021"/>
                    <a:pt x="4694" y="2521015"/>
                  </a:cubicBezTo>
                  <a:cubicBezTo>
                    <a:pt x="1688" y="2518010"/>
                    <a:pt x="0" y="2513934"/>
                    <a:pt x="0" y="2509684"/>
                  </a:cubicBezTo>
                  <a:lnTo>
                    <a:pt x="0" y="16025"/>
                  </a:lnTo>
                  <a:cubicBezTo>
                    <a:pt x="0" y="11775"/>
                    <a:pt x="1688" y="7699"/>
                    <a:pt x="4694" y="4694"/>
                  </a:cubicBezTo>
                  <a:cubicBezTo>
                    <a:pt x="7699" y="1688"/>
                    <a:pt x="11775" y="0"/>
                    <a:pt x="160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180957" cy="2582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309600" y="582360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28700"/>
            <a:ext cx="9705959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00"/>
              </a:lnSpc>
              <a:spcBef>
                <a:spcPct val="0"/>
              </a:spcBef>
            </a:pPr>
            <a:r>
              <a:rPr lang="en-US" sz="5000" spc="-110" strike="noStrike" u="none">
                <a:solidFill>
                  <a:srgbClr val="000000"/>
                </a:solidFill>
                <a:latin typeface="Agrandir Wide"/>
              </a:rPr>
              <a:t>Demografická studie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063767"/>
            <a:ext cx="9705959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00"/>
              </a:lnSpc>
              <a:spcBef>
                <a:spcPct val="0"/>
              </a:spcBef>
            </a:pPr>
            <a:r>
              <a:rPr lang="en-US" sz="5000" spc="-110">
                <a:solidFill>
                  <a:srgbClr val="000000"/>
                </a:solidFill>
                <a:latin typeface="Agrandir Wide"/>
              </a:rPr>
              <a:t>Výstupy od veřejnosti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19330" y="3263917"/>
            <a:ext cx="9705959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99"/>
              </a:lnSpc>
              <a:spcBef>
                <a:spcPct val="0"/>
              </a:spcBef>
            </a:pPr>
            <a:r>
              <a:rPr lang="en-US" sz="3999" spc="-87">
                <a:solidFill>
                  <a:srgbClr val="000000"/>
                </a:solidFill>
                <a:latin typeface="Agrandir Wide"/>
              </a:rPr>
              <a:t>Dotazníkové šetření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19330" y="4040525"/>
            <a:ext cx="9705959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99"/>
              </a:lnSpc>
              <a:spcBef>
                <a:spcPct val="0"/>
              </a:spcBef>
            </a:pPr>
            <a:r>
              <a:rPr lang="en-US" sz="3999" spc="-87">
                <a:solidFill>
                  <a:srgbClr val="000000"/>
                </a:solidFill>
                <a:latin typeface="Agrandir Wide"/>
              </a:rPr>
              <a:t>Kvalitativní výzkum potřeb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19330" y="4821575"/>
            <a:ext cx="9705959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99"/>
              </a:lnSpc>
              <a:spcBef>
                <a:spcPct val="0"/>
              </a:spcBef>
            </a:pPr>
            <a:r>
              <a:rPr lang="en-US" sz="3999" spc="-87">
                <a:solidFill>
                  <a:srgbClr val="000000"/>
                </a:solidFill>
                <a:latin typeface="Agrandir Wide"/>
              </a:rPr>
              <a:t>Výstupy z Fóra mladých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19330" y="5602625"/>
            <a:ext cx="9705959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99"/>
              </a:lnSpc>
              <a:spcBef>
                <a:spcPct val="0"/>
              </a:spcBef>
            </a:pPr>
            <a:r>
              <a:rPr lang="en-US" sz="3999" spc="-87">
                <a:solidFill>
                  <a:srgbClr val="000000"/>
                </a:solidFill>
                <a:latin typeface="Agrandir Wide"/>
              </a:rPr>
              <a:t>Setkání s veřejností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19330" y="6383675"/>
            <a:ext cx="9705959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99"/>
              </a:lnSpc>
              <a:spcBef>
                <a:spcPct val="0"/>
              </a:spcBef>
            </a:pPr>
            <a:r>
              <a:rPr lang="en-US" sz="3999" spc="-87">
                <a:solidFill>
                  <a:srgbClr val="000000"/>
                </a:solidFill>
                <a:latin typeface="Agrandir Wide"/>
              </a:rPr>
              <a:t>Pocitová mapa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7421900"/>
            <a:ext cx="9705959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00"/>
              </a:lnSpc>
              <a:spcBef>
                <a:spcPct val="0"/>
              </a:spcBef>
            </a:pPr>
            <a:r>
              <a:rPr lang="en-US" sz="5000" spc="-110">
                <a:solidFill>
                  <a:srgbClr val="000000"/>
                </a:solidFill>
                <a:latin typeface="Agrandir Wide"/>
              </a:rPr>
              <a:t>Evaluace SPUR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8460125"/>
            <a:ext cx="9705959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00"/>
              </a:lnSpc>
              <a:spcBef>
                <a:spcPct val="0"/>
              </a:spcBef>
            </a:pPr>
            <a:r>
              <a:rPr lang="en-US" sz="5000" spc="-110">
                <a:solidFill>
                  <a:srgbClr val="000000"/>
                </a:solidFill>
                <a:latin typeface="Agrandir Wide"/>
              </a:rPr>
              <a:t>Rešerše koncepcí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2834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1525" y="3329923"/>
            <a:ext cx="1674495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EFEFE"/>
                </a:solidFill>
                <a:latin typeface="Agrandir Wide Bold"/>
              </a:rPr>
              <a:t>Děkujeme za pozornost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818921" y="8483448"/>
            <a:ext cx="10650158" cy="977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50"/>
              </a:lnSpc>
              <a:spcBef>
                <a:spcPct val="0"/>
              </a:spcBef>
            </a:pPr>
            <a:r>
              <a:rPr lang="en-US" sz="3500">
                <a:solidFill>
                  <a:srgbClr val="FEFEFE"/>
                </a:solidFill>
                <a:latin typeface="Open Sans 1"/>
              </a:rPr>
              <a:t>Po jednání se neváhejte obrátit na Oddělení strategického rozvoje a participace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71525" y="6382909"/>
            <a:ext cx="16744950" cy="99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EFEFE"/>
                </a:solidFill>
                <a:latin typeface="Agrandir Wide Bold"/>
              </a:rPr>
              <a:t>Dotazy?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7A9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34261" y="5246915"/>
            <a:ext cx="6307251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FEFEFE"/>
                </a:solidFill>
                <a:latin typeface="Montserrat"/>
              </a:rPr>
              <a:t>audity se neuskuteční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546488" y="5246915"/>
            <a:ext cx="6307251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</a:pPr>
            <a:r>
              <a:rPr lang="en-US" sz="2499">
                <a:solidFill>
                  <a:srgbClr val="FEFEFE"/>
                </a:solidFill>
                <a:latin typeface="Montserrat"/>
              </a:rPr>
              <a:t>analytická část se nebude aktualizovat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31480" y="2529295"/>
            <a:ext cx="14825039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93"/>
              </a:lnSpc>
              <a:spcBef>
                <a:spcPct val="0"/>
              </a:spcBef>
            </a:pPr>
            <a:r>
              <a:rPr lang="en-US" sz="7411">
                <a:solidFill>
                  <a:srgbClr val="FEFEFE"/>
                </a:solidFill>
                <a:latin typeface="Agrandir Wide Medium"/>
              </a:rPr>
              <a:t>Analytická část a Audity UR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832716" y="8818278"/>
            <a:ext cx="2622568" cy="2622568"/>
          </a:xfrm>
          <a:custGeom>
            <a:avLst/>
            <a:gdLst/>
            <a:ahLst/>
            <a:cxnLst/>
            <a:rect r="r" b="b" t="t" l="l"/>
            <a:pathLst>
              <a:path h="2622568" w="2622568">
                <a:moveTo>
                  <a:pt x="0" y="0"/>
                </a:moveTo>
                <a:lnTo>
                  <a:pt x="2622568" y="0"/>
                </a:lnTo>
                <a:lnTo>
                  <a:pt x="2622568" y="2622569"/>
                </a:lnTo>
                <a:lnTo>
                  <a:pt x="0" y="2622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32716" y="-1192724"/>
            <a:ext cx="2622568" cy="2622568"/>
          </a:xfrm>
          <a:custGeom>
            <a:avLst/>
            <a:gdLst/>
            <a:ahLst/>
            <a:cxnLst/>
            <a:rect r="r" b="b" t="t" l="l"/>
            <a:pathLst>
              <a:path h="2622568" w="2622568">
                <a:moveTo>
                  <a:pt x="0" y="0"/>
                </a:moveTo>
                <a:lnTo>
                  <a:pt x="2622568" y="0"/>
                </a:lnTo>
                <a:lnTo>
                  <a:pt x="2622568" y="2622568"/>
                </a:lnTo>
                <a:lnTo>
                  <a:pt x="0" y="2622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700" y="3877979"/>
            <a:ext cx="18300700" cy="6409021"/>
            <a:chOff x="0" y="0"/>
            <a:chExt cx="4819937" cy="16879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9938" cy="1687973"/>
            </a:xfrm>
            <a:custGeom>
              <a:avLst/>
              <a:gdLst/>
              <a:ahLst/>
              <a:cxnLst/>
              <a:rect r="r" b="b" t="t" l="l"/>
              <a:pathLst>
                <a:path h="1687973" w="4819938">
                  <a:moveTo>
                    <a:pt x="0" y="0"/>
                  </a:moveTo>
                  <a:lnTo>
                    <a:pt x="4819938" y="0"/>
                  </a:lnTo>
                  <a:lnTo>
                    <a:pt x="4819938" y="1687973"/>
                  </a:lnTo>
                  <a:lnTo>
                    <a:pt x="0" y="1687973"/>
                  </a:lnTo>
                  <a:close/>
                </a:path>
              </a:pathLst>
            </a:custGeom>
            <a:solidFill>
              <a:srgbClr val="FDC0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4819937" cy="1792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15602" y="1028700"/>
            <a:ext cx="13844095" cy="2324219"/>
            <a:chOff x="0" y="0"/>
            <a:chExt cx="18458794" cy="309895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23825"/>
              <a:ext cx="18458794" cy="18510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925"/>
                </a:lnSpc>
              </a:pPr>
              <a:r>
                <a:rPr lang="en-US" sz="8500">
                  <a:solidFill>
                    <a:srgbClr val="28343B"/>
                  </a:solidFill>
                  <a:latin typeface="Agrandir Wide"/>
                </a:rPr>
                <a:t>Vize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850640" y="1909810"/>
              <a:ext cx="12740580" cy="1189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04"/>
                </a:lnSpc>
              </a:pPr>
              <a:r>
                <a:rPr lang="en-US" sz="2574">
                  <a:solidFill>
                    <a:srgbClr val="28343B"/>
                  </a:solidFill>
                  <a:latin typeface="Montserrat Italics"/>
                </a:rPr>
                <a:t>Desítka je moderní, přátelská a otevřená městská část, která si zvolila udržitelný rozvoj.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843465" y="5585213"/>
            <a:ext cx="6461944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28343B"/>
                </a:solidFill>
                <a:latin typeface="Montserrat"/>
              </a:rPr>
              <a:t>dlouhodobý cíl, kterým se řídíme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82591" y="5585213"/>
            <a:ext cx="6461944" cy="8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28343B"/>
                </a:solidFill>
                <a:latin typeface="Montserrat"/>
              </a:rPr>
              <a:t>obraz toho, čeho chceme dosáhnout v budoucnosti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43465" y="8128916"/>
            <a:ext cx="6461944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28343B"/>
                </a:solidFill>
                <a:latin typeface="Montserrat"/>
              </a:rPr>
              <a:t>inspirativní a motivující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82591" y="8128916"/>
            <a:ext cx="6461944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28343B"/>
                </a:solidFill>
                <a:latin typeface="Montserrat"/>
              </a:rPr>
              <a:t>realistická a dosažitelná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97358" y="0"/>
            <a:ext cx="13990642" cy="10287000"/>
            <a:chOff x="0" y="0"/>
            <a:chExt cx="1865419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6805" t="0" r="6805" b="0"/>
            <a:stretch>
              <a:fillRect/>
            </a:stretch>
          </p:blipFill>
          <p:spPr>
            <a:xfrm flipH="false" flipV="false">
              <a:off x="0" y="0"/>
              <a:ext cx="1865419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240727" y="3674634"/>
            <a:ext cx="6379887" cy="1298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000"/>
              </a:lnSpc>
            </a:pPr>
            <a:r>
              <a:rPr lang="en-US" sz="8000" spc="-176" strike="noStrike">
                <a:solidFill>
                  <a:srgbClr val="28343B"/>
                </a:solidFill>
                <a:latin typeface="Agrandir Wide"/>
              </a:rPr>
              <a:t>Oblasti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CA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12371" y="1784392"/>
            <a:ext cx="10863257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65"/>
              </a:lnSpc>
              <a:spcBef>
                <a:spcPct val="0"/>
              </a:spcBef>
            </a:pPr>
            <a:r>
              <a:rPr lang="en-US" sz="5221">
                <a:solidFill>
                  <a:srgbClr val="28343B"/>
                </a:solidFill>
                <a:latin typeface="Agrandir Wide Medium"/>
              </a:rPr>
              <a:t>Strategický plán hl. m. Prahy: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180861"/>
            <a:ext cx="16230600" cy="3347256"/>
            <a:chOff x="0" y="0"/>
            <a:chExt cx="4274726" cy="8815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881582"/>
            </a:xfrm>
            <a:custGeom>
              <a:avLst/>
              <a:gdLst/>
              <a:ahLst/>
              <a:cxnLst/>
              <a:rect r="r" b="b" t="t" l="l"/>
              <a:pathLst>
                <a:path h="881582" w="4274726">
                  <a:moveTo>
                    <a:pt x="11925" y="0"/>
                  </a:moveTo>
                  <a:lnTo>
                    <a:pt x="4262801" y="0"/>
                  </a:lnTo>
                  <a:cubicBezTo>
                    <a:pt x="4269387" y="0"/>
                    <a:pt x="4274726" y="5339"/>
                    <a:pt x="4274726" y="11925"/>
                  </a:cubicBezTo>
                  <a:lnTo>
                    <a:pt x="4274726" y="869657"/>
                  </a:lnTo>
                  <a:cubicBezTo>
                    <a:pt x="4274726" y="876243"/>
                    <a:pt x="4269387" y="881582"/>
                    <a:pt x="4262801" y="881582"/>
                  </a:cubicBezTo>
                  <a:lnTo>
                    <a:pt x="11925" y="881582"/>
                  </a:lnTo>
                  <a:cubicBezTo>
                    <a:pt x="5339" y="881582"/>
                    <a:pt x="0" y="876243"/>
                    <a:pt x="0" y="869657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938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634798" y="5605811"/>
            <a:ext cx="4580058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0"/>
              </a:lnSpc>
            </a:pPr>
            <a:r>
              <a:rPr lang="en-US" sz="3000" spc="-60">
                <a:solidFill>
                  <a:srgbClr val="28343B"/>
                </a:solidFill>
                <a:latin typeface="Agrandir Wide"/>
              </a:rPr>
              <a:t>Soudržná a zdravá metropole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53971" y="5605811"/>
            <a:ext cx="4580058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0"/>
              </a:lnSpc>
              <a:spcBef>
                <a:spcPct val="0"/>
              </a:spcBef>
            </a:pPr>
            <a:r>
              <a:rPr lang="en-US" sz="3000" spc="-60">
                <a:solidFill>
                  <a:srgbClr val="28343B"/>
                </a:solidFill>
                <a:latin typeface="Agrandir Wide"/>
              </a:rPr>
              <a:t>Prosperující a kreativní metropole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73145" y="5605811"/>
            <a:ext cx="4580058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0"/>
              </a:lnSpc>
              <a:spcBef>
                <a:spcPct val="0"/>
              </a:spcBef>
            </a:pPr>
            <a:r>
              <a:rPr lang="en-US" sz="3000" spc="-60">
                <a:solidFill>
                  <a:srgbClr val="28343B"/>
                </a:solidFill>
                <a:latin typeface="Agrandir Wide"/>
              </a:rPr>
              <a:t>Koncepčně plánovaná metropole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273563" y="3829650"/>
            <a:ext cx="1302528" cy="1302528"/>
          </a:xfrm>
          <a:custGeom>
            <a:avLst/>
            <a:gdLst/>
            <a:ahLst/>
            <a:cxnLst/>
            <a:rect r="r" b="b" t="t" l="l"/>
            <a:pathLst>
              <a:path h="1302528" w="1302528">
                <a:moveTo>
                  <a:pt x="0" y="0"/>
                </a:moveTo>
                <a:lnTo>
                  <a:pt x="1302527" y="0"/>
                </a:lnTo>
                <a:lnTo>
                  <a:pt x="1302527" y="1302528"/>
                </a:lnTo>
                <a:lnTo>
                  <a:pt x="0" y="1302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92736" y="3829650"/>
            <a:ext cx="1302528" cy="1302528"/>
          </a:xfrm>
          <a:custGeom>
            <a:avLst/>
            <a:gdLst/>
            <a:ahLst/>
            <a:cxnLst/>
            <a:rect r="r" b="b" t="t" l="l"/>
            <a:pathLst>
              <a:path h="1302528" w="1302528">
                <a:moveTo>
                  <a:pt x="0" y="0"/>
                </a:moveTo>
                <a:lnTo>
                  <a:pt x="1302528" y="0"/>
                </a:lnTo>
                <a:lnTo>
                  <a:pt x="1302528" y="1302528"/>
                </a:lnTo>
                <a:lnTo>
                  <a:pt x="0" y="1302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711910" y="3829650"/>
            <a:ext cx="1302528" cy="1302528"/>
          </a:xfrm>
          <a:custGeom>
            <a:avLst/>
            <a:gdLst/>
            <a:ahLst/>
            <a:cxnLst/>
            <a:rect r="r" b="b" t="t" l="l"/>
            <a:pathLst>
              <a:path h="1302528" w="1302528">
                <a:moveTo>
                  <a:pt x="0" y="0"/>
                </a:moveTo>
                <a:lnTo>
                  <a:pt x="1302527" y="0"/>
                </a:lnTo>
                <a:lnTo>
                  <a:pt x="1302527" y="1302528"/>
                </a:lnTo>
                <a:lnTo>
                  <a:pt x="0" y="1302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C8CA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-5187541"/>
            <a:ext cx="16230600" cy="8086438"/>
            <a:chOff x="0" y="0"/>
            <a:chExt cx="4274726" cy="21297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29761"/>
            </a:xfrm>
            <a:custGeom>
              <a:avLst/>
              <a:gdLst/>
              <a:ahLst/>
              <a:cxnLst/>
              <a:rect r="r" b="b" t="t" l="l"/>
              <a:pathLst>
                <a:path h="2129761" w="4274726">
                  <a:moveTo>
                    <a:pt x="11925" y="0"/>
                  </a:moveTo>
                  <a:lnTo>
                    <a:pt x="4262801" y="0"/>
                  </a:lnTo>
                  <a:cubicBezTo>
                    <a:pt x="4269387" y="0"/>
                    <a:pt x="4274726" y="5339"/>
                    <a:pt x="4274726" y="11925"/>
                  </a:cubicBezTo>
                  <a:lnTo>
                    <a:pt x="4274726" y="2117836"/>
                  </a:lnTo>
                  <a:cubicBezTo>
                    <a:pt x="4274726" y="2124422"/>
                    <a:pt x="4269387" y="2129761"/>
                    <a:pt x="4262801" y="2129761"/>
                  </a:cubicBezTo>
                  <a:lnTo>
                    <a:pt x="11925" y="2129761"/>
                  </a:lnTo>
                  <a:cubicBezTo>
                    <a:pt x="5339" y="2129761"/>
                    <a:pt x="0" y="2124422"/>
                    <a:pt x="0" y="2117836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274726" cy="2186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62820" y="886555"/>
            <a:ext cx="15562359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28343B"/>
                </a:solidFill>
                <a:latin typeface="Agrandir Wide Medium"/>
              </a:rPr>
              <a:t>5 priorit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2820" y="4308597"/>
            <a:ext cx="3696579" cy="13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1"/>
              </a:lnSpc>
            </a:pPr>
            <a:r>
              <a:rPr lang="en-US" sz="2032" strike="noStrike" u="none">
                <a:solidFill>
                  <a:srgbClr val="28343B"/>
                </a:solidFill>
                <a:latin typeface="Agrandir Wide Bold"/>
              </a:rPr>
              <a:t>Prosperující město</a:t>
            </a:r>
            <a:r>
              <a:rPr lang="en-US" sz="2032" strike="noStrike" u="none">
                <a:solidFill>
                  <a:srgbClr val="28343B"/>
                </a:solidFill>
                <a:latin typeface="Agrandir Wide"/>
              </a:rPr>
              <a:t> – mezinárodní centrum, centrum podnikání, flexibilní a kreativní lidé,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95710" y="4308597"/>
            <a:ext cx="3696579" cy="13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1"/>
              </a:lnSpc>
            </a:pPr>
            <a:r>
              <a:rPr lang="en-US" sz="2032" strike="noStrike" u="none">
                <a:solidFill>
                  <a:srgbClr val="28343B"/>
                </a:solidFill>
                <a:latin typeface="Agrandir Wide Bold"/>
              </a:rPr>
              <a:t>Občanská společnost</a:t>
            </a:r>
            <a:r>
              <a:rPr lang="en-US" sz="2032" strike="noStrike" u="none">
                <a:solidFill>
                  <a:srgbClr val="28343B"/>
                </a:solidFill>
                <a:latin typeface="Agrandir Wide"/>
              </a:rPr>
              <a:t> – sdílený a komunitní prostor, lokální centra, participace a komunikace,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228600" y="4308597"/>
            <a:ext cx="3696579" cy="13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1"/>
              </a:lnSpc>
            </a:pPr>
            <a:r>
              <a:rPr lang="en-US" sz="2032" strike="noStrike" u="none">
                <a:solidFill>
                  <a:srgbClr val="28343B"/>
                </a:solidFill>
                <a:latin typeface="Agrandir Wide Bold"/>
              </a:rPr>
              <a:t>Autentické město</a:t>
            </a:r>
            <a:r>
              <a:rPr lang="en-US" sz="2032" strike="noStrike" u="none">
                <a:solidFill>
                  <a:srgbClr val="28343B"/>
                </a:solidFill>
                <a:latin typeface="Agrandir Wide"/>
              </a:rPr>
              <a:t> – kulturní nabídka, srozumitelná komunikace, kulturní turismus,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92910" y="7045215"/>
            <a:ext cx="3696579" cy="13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1"/>
              </a:lnSpc>
            </a:pPr>
            <a:r>
              <a:rPr lang="en-US" sz="2032" strike="noStrike" u="none">
                <a:solidFill>
                  <a:srgbClr val="28343B"/>
                </a:solidFill>
                <a:latin typeface="Agrandir Wide Bold"/>
              </a:rPr>
              <a:t>Krásné město</a:t>
            </a:r>
            <a:r>
              <a:rPr lang="en-US" sz="2032" strike="noStrike" u="none">
                <a:solidFill>
                  <a:srgbClr val="28343B"/>
                </a:solidFill>
                <a:latin typeface="Agrandir Wide"/>
              </a:rPr>
              <a:t> – kulturní dědictví, revitalizace města a nová výstavba, veřejná prostranství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98510" y="7045215"/>
            <a:ext cx="3696579" cy="19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1"/>
              </a:lnSpc>
            </a:pPr>
            <a:r>
              <a:rPr lang="en-US" sz="2032" strike="noStrike" u="none">
                <a:solidFill>
                  <a:srgbClr val="28343B"/>
                </a:solidFill>
                <a:latin typeface="Agrandir Wide Bold"/>
              </a:rPr>
              <a:t>Sociální soudržnost</a:t>
            </a:r>
            <a:r>
              <a:rPr lang="en-US" sz="2032" strike="noStrike" u="none">
                <a:solidFill>
                  <a:srgbClr val="28343B"/>
                </a:solidFill>
                <a:latin typeface="Agrandir Wide"/>
              </a:rPr>
              <a:t> – mezigenerační soudržnost, solidarita se slabšími, integrace specifických sociálních skupin, územní soudržnost,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34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Clean Monoline Abstract Ray with Center Point Diagram"/>
          <p:cNvSpPr/>
          <p:nvPr/>
        </p:nvSpPr>
        <p:spPr>
          <a:xfrm flipH="false" flipV="false" rot="0">
            <a:off x="514350" y="1028939"/>
            <a:ext cx="8229122" cy="8229122"/>
          </a:xfrm>
          <a:custGeom>
            <a:avLst/>
            <a:gdLst/>
            <a:ahLst/>
            <a:cxnLst/>
            <a:rect r="r" b="b" t="t" l="l"/>
            <a:pathLst>
              <a:path h="8229122" w="8229122">
                <a:moveTo>
                  <a:pt x="0" y="0"/>
                </a:moveTo>
                <a:lnTo>
                  <a:pt x="8229122" y="0"/>
                </a:lnTo>
                <a:lnTo>
                  <a:pt x="8229122" y="8229122"/>
                </a:lnTo>
                <a:lnTo>
                  <a:pt x="0" y="8229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613357" y="1344939"/>
            <a:ext cx="6112973" cy="3054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371"/>
              </a:lnSpc>
            </a:pPr>
            <a:r>
              <a:rPr lang="en-US" sz="7371" spc="-162" strike="noStrike" u="none">
                <a:solidFill>
                  <a:srgbClr val="FEFEFE"/>
                </a:solidFill>
                <a:latin typeface="Agrandir Wide"/>
              </a:rPr>
              <a:t>Novinový titulek z budoucnosti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9613357" y="1028700"/>
            <a:ext cx="6597539" cy="0"/>
          </a:xfrm>
          <a:prstGeom prst="line">
            <a:avLst/>
          </a:prstGeom>
          <a:ln cap="rnd" w="19050">
            <a:solidFill>
              <a:srgbClr val="FEE9C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34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96702" y="215071"/>
            <a:ext cx="6454525" cy="9535889"/>
            <a:chOff x="0" y="0"/>
            <a:chExt cx="8606033" cy="1271451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600" t="0" r="2600" b="0"/>
            <a:stretch>
              <a:fillRect/>
            </a:stretch>
          </p:blipFill>
          <p:spPr>
            <a:xfrm flipH="false" flipV="false">
              <a:off x="0" y="0"/>
              <a:ext cx="8606033" cy="12714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34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96702" y="215071"/>
            <a:ext cx="6454525" cy="9535889"/>
            <a:chOff x="0" y="0"/>
            <a:chExt cx="8606033" cy="1271451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600" t="0" r="2600" b="0"/>
            <a:stretch>
              <a:fillRect/>
            </a:stretch>
          </p:blipFill>
          <p:spPr>
            <a:xfrm flipH="false" flipV="false">
              <a:off x="0" y="0"/>
              <a:ext cx="8606033" cy="12714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DAF6FXnZ7HM</dc:identifier>
  <dcterms:modified xsi:type="dcterms:W3CDTF">2011-08-01T06:04:30Z</dcterms:modified>
  <cp:revision>1</cp:revision>
  <dc:title>Prezentace OSS 17.1. - Presentation</dc:title>
</cp:coreProperties>
</file>