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Archivo Black" charset="1" panose="020B0A03020202020B04"/>
      <p:regular r:id="rId14"/>
    </p:embeddedFont>
    <p:embeddedFont>
      <p:font typeface="Montserrat Classic Bold" charset="1" panose="00000800000000000000"/>
      <p:regular r:id="rId15"/>
    </p:embeddedFont>
    <p:embeddedFont>
      <p:font typeface="Montserrat Classic" charset="1" panose="00000500000000000000"/>
      <p:regular r:id="rId16"/>
    </p:embeddedFont>
    <p:embeddedFont>
      <p:font typeface="Montserrat Light" charset="1" panose="00000400000000000000"/>
      <p:regular r:id="rId17"/>
    </p:embeddedFont>
    <p:embeddedFont>
      <p:font typeface="Montserrat Light Bold" charset="1" panose="000008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4.png" Type="http://schemas.openxmlformats.org/officeDocument/2006/relationships/image"/><Relationship Id="rId4" Target="../media/image3.jpe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https://strategieprodesitku.cz/blog/odborna-skupina-pro-strategicky-plan/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strategieprodesitku.cz/tvorba-strategickeho-planu-mc-praha-10/" TargetMode="External" Type="http://schemas.openxmlformats.org/officeDocument/2006/relationships/hyperlink"/><Relationship Id="rId3" Target="../media/image24.png" Type="http://schemas.openxmlformats.org/officeDocument/2006/relationships/image"/><Relationship Id="rId4" Target="../media/image25.png" Type="http://schemas.openxmlformats.org/officeDocument/2006/relationships/image"/><Relationship Id="rId5" Target="../media/image3.jpeg" Type="http://schemas.openxmlformats.org/officeDocument/2006/relationships/image"/><Relationship Id="rId6" Target="../media/image26.jpeg" Type="http://schemas.openxmlformats.org/officeDocument/2006/relationships/image"/><Relationship Id="rId7" Target="../media/image27.png" Type="http://schemas.openxmlformats.org/officeDocument/2006/relationships/image"/><Relationship Id="rId8" Target="../media/image7.jpeg" Type="http://schemas.openxmlformats.org/officeDocument/2006/relationships/image"/><Relationship Id="rId9" Target="https://strategieprodesitku.cz/blog/odborna-skupina-pro-strategicky-plan/" TargetMode="External" Type="http://schemas.openxmlformats.org/officeDocument/2006/relationships/hyperlink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6.jpe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444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521330">
            <a:off x="4522202" y="1734737"/>
            <a:ext cx="14167639" cy="7119239"/>
          </a:xfrm>
          <a:custGeom>
            <a:avLst/>
            <a:gdLst/>
            <a:ahLst/>
            <a:cxnLst/>
            <a:rect r="r" b="b" t="t" l="l"/>
            <a:pathLst>
              <a:path h="7119239" w="14167639">
                <a:moveTo>
                  <a:pt x="0" y="0"/>
                </a:moveTo>
                <a:lnTo>
                  <a:pt x="14167639" y="0"/>
                </a:lnTo>
                <a:lnTo>
                  <a:pt x="14167639" y="7119238"/>
                </a:lnTo>
                <a:lnTo>
                  <a:pt x="0" y="7119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589607" y="0"/>
            <a:ext cx="8698393" cy="10400373"/>
            <a:chOff x="0" y="0"/>
            <a:chExt cx="8603361" cy="1028674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0" t="0" r="-79463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4191521" y="3349077"/>
            <a:ext cx="9904959" cy="3588846"/>
            <a:chOff x="0" y="0"/>
            <a:chExt cx="2608713" cy="94521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08713" cy="945211"/>
            </a:xfrm>
            <a:custGeom>
              <a:avLst/>
              <a:gdLst/>
              <a:ahLst/>
              <a:cxnLst/>
              <a:rect r="r" b="b" t="t" l="l"/>
              <a:pathLst>
                <a:path h="945211" w="2608713">
                  <a:moveTo>
                    <a:pt x="0" y="0"/>
                  </a:moveTo>
                  <a:lnTo>
                    <a:pt x="2608713" y="0"/>
                  </a:lnTo>
                  <a:lnTo>
                    <a:pt x="2608713" y="945211"/>
                  </a:lnTo>
                  <a:lnTo>
                    <a:pt x="0" y="94521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2608713" cy="964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191521" y="6937923"/>
            <a:ext cx="9904959" cy="680751"/>
          </a:xfrm>
          <a:custGeom>
            <a:avLst/>
            <a:gdLst/>
            <a:ahLst/>
            <a:cxnLst/>
            <a:rect r="r" b="b" t="t" l="l"/>
            <a:pathLst>
              <a:path h="680751" w="9904959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87363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139489" y="909242"/>
            <a:ext cx="2101147" cy="1181185"/>
          </a:xfrm>
          <a:custGeom>
            <a:avLst/>
            <a:gdLst/>
            <a:ahLst/>
            <a:cxnLst/>
            <a:rect r="r" b="b" t="t" l="l"/>
            <a:pathLst>
              <a:path h="1181185" w="2101147">
                <a:moveTo>
                  <a:pt x="0" y="0"/>
                </a:moveTo>
                <a:lnTo>
                  <a:pt x="2101146" y="0"/>
                </a:lnTo>
                <a:lnTo>
                  <a:pt x="2101146" y="1181185"/>
                </a:lnTo>
                <a:lnTo>
                  <a:pt x="0" y="1181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441321" y="4503157"/>
            <a:ext cx="9405358" cy="907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13"/>
              </a:lnSpc>
            </a:pPr>
            <a:r>
              <a:rPr lang="en-US" sz="5299" spc="74">
                <a:solidFill>
                  <a:srgbClr val="04050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 STRATEGII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517512" y="3524127"/>
            <a:ext cx="7345101" cy="888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94"/>
              </a:lnSpc>
            </a:pPr>
            <a:r>
              <a:rPr lang="en-US" b="true" sz="5286" spc="74">
                <a:solidFill>
                  <a:srgbClr val="04050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ODBORNÁ SKUPINA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441321" y="6182437"/>
            <a:ext cx="9497482" cy="441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b="true" sz="2653" spc="140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WWW.STRATEGIEPRODESITKU.CZ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6687" cy="4816592"/>
            </a:xfrm>
            <a:custGeom>
              <a:avLst/>
              <a:gdLst/>
              <a:ahLst/>
              <a:cxnLst/>
              <a:rect r="r" b="b" t="t" l="l"/>
              <a:pathLst>
                <a:path h="4816592" w="286687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true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7900" y="0"/>
            <a:ext cx="18270100" cy="4165455"/>
          </a:xfrm>
          <a:custGeom>
            <a:avLst/>
            <a:gdLst/>
            <a:ahLst/>
            <a:cxnLst/>
            <a:rect r="r" b="b" t="t" l="l"/>
            <a:pathLst>
              <a:path h="4165455" w="18270100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7000"/>
            </a:blip>
            <a:stretch>
              <a:fillRect l="0" t="-40256" r="0" b="-15196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559819" y="1367392"/>
            <a:ext cx="9168362" cy="1686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OBSAH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2868078" y="6644024"/>
            <a:ext cx="12569744" cy="1387326"/>
            <a:chOff x="0" y="0"/>
            <a:chExt cx="16759659" cy="184976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602067" y="-114300"/>
              <a:ext cx="2453759" cy="1360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627"/>
                </a:lnSpc>
                <a:spcBef>
                  <a:spcPct val="0"/>
                </a:spcBef>
              </a:pPr>
              <a:r>
                <a:rPr lang="en-US" b="true" sz="6251" spc="331" strike="noStrike" u="none">
                  <a:solidFill>
                    <a:srgbClr val="231F20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01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236435"/>
              <a:ext cx="3657894" cy="554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83"/>
                </a:lnSpc>
              </a:pPr>
              <a:r>
                <a:rPr lang="en-US" sz="2524" spc="247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Vývoj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4970395" y="-55857"/>
              <a:ext cx="2453759" cy="1360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627"/>
                </a:lnSpc>
                <a:spcBef>
                  <a:spcPct val="0"/>
                </a:spcBef>
              </a:pPr>
              <a:r>
                <a:rPr lang="en-US" b="true" sz="6251" spc="331">
                  <a:solidFill>
                    <a:srgbClr val="231F20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02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4368328" y="1294878"/>
              <a:ext cx="3657894" cy="554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83"/>
                </a:lnSpc>
              </a:pPr>
              <a:r>
                <a:rPr lang="en-US" sz="2524" spc="247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Členové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338722" y="-114300"/>
              <a:ext cx="2453759" cy="1360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627"/>
                </a:lnSpc>
                <a:spcBef>
                  <a:spcPct val="0"/>
                </a:spcBef>
              </a:pPr>
              <a:r>
                <a:rPr lang="en-US" b="true" sz="6251" spc="331">
                  <a:solidFill>
                    <a:srgbClr val="231F20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03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8736655" y="1236435"/>
              <a:ext cx="3657894" cy="554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83"/>
                </a:lnSpc>
              </a:pPr>
              <a:r>
                <a:rPr lang="en-US" sz="2524" spc="247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Role 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3703832" y="-55857"/>
              <a:ext cx="2453759" cy="1360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627"/>
                </a:lnSpc>
                <a:spcBef>
                  <a:spcPct val="0"/>
                </a:spcBef>
              </a:pPr>
              <a:r>
                <a:rPr lang="en-US" b="true" sz="6251" spc="331">
                  <a:solidFill>
                    <a:srgbClr val="231F20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04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3101765" y="1294878"/>
              <a:ext cx="3657894" cy="554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83"/>
                </a:lnSpc>
              </a:pPr>
              <a:r>
                <a:rPr lang="en-US" sz="2524" spc="247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Diskuze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25483">
            <a:off x="5978889" y="4633519"/>
            <a:ext cx="15026802" cy="1591351"/>
          </a:xfrm>
          <a:custGeom>
            <a:avLst/>
            <a:gdLst/>
            <a:ahLst/>
            <a:cxnLst/>
            <a:rect r="r" b="b" t="t" l="l"/>
            <a:pathLst>
              <a:path h="1591351" w="15026802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95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046979" y="0"/>
            <a:ext cx="9241021" cy="10396149"/>
            <a:chOff x="0" y="0"/>
            <a:chExt cx="5370413" cy="60417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370413" cy="6041715"/>
            </a:xfrm>
            <a:custGeom>
              <a:avLst/>
              <a:gdLst/>
              <a:ahLst/>
              <a:cxnLst/>
              <a:rect r="r" b="b" t="t" l="l"/>
              <a:pathLst>
                <a:path h="6041715" w="5370413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70413" cy="6041715"/>
            </a:xfrm>
            <a:custGeom>
              <a:avLst/>
              <a:gdLst/>
              <a:ahLst/>
              <a:cxnLst/>
              <a:rect r="r" b="b" t="t" l="l"/>
              <a:pathLst>
                <a:path h="6041715" w="5370413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68855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122031" y="4270779"/>
            <a:ext cx="1828744" cy="182874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456932" y="4728682"/>
            <a:ext cx="1236499" cy="858804"/>
          </a:xfrm>
          <a:custGeom>
            <a:avLst/>
            <a:gdLst/>
            <a:ahLst/>
            <a:cxnLst/>
            <a:rect r="r" b="b" t="t" l="l"/>
            <a:pathLst>
              <a:path h="858804" w="1236499">
                <a:moveTo>
                  <a:pt x="0" y="0"/>
                </a:moveTo>
                <a:lnTo>
                  <a:pt x="1236498" y="0"/>
                </a:lnTo>
                <a:lnTo>
                  <a:pt x="1236498" y="858804"/>
                </a:lnTo>
                <a:lnTo>
                  <a:pt x="0" y="8588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122031" y="7143937"/>
            <a:ext cx="1828744" cy="1828744"/>
            <a:chOff x="0" y="0"/>
            <a:chExt cx="2438325" cy="2438325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2438325" cy="2438325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10101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9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575395" y="532542"/>
              <a:ext cx="1390944" cy="1373241"/>
            </a:xfrm>
            <a:custGeom>
              <a:avLst/>
              <a:gdLst/>
              <a:ahLst/>
              <a:cxnLst/>
              <a:rect r="r" b="b" t="t" l="l"/>
              <a:pathLst>
                <a:path h="1373241" w="1390944">
                  <a:moveTo>
                    <a:pt x="0" y="0"/>
                  </a:moveTo>
                  <a:lnTo>
                    <a:pt x="1390944" y="0"/>
                  </a:lnTo>
                  <a:lnTo>
                    <a:pt x="1390944" y="1373241"/>
                  </a:lnTo>
                  <a:lnTo>
                    <a:pt x="0" y="1373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-3950263" y="803081"/>
            <a:ext cx="15859325" cy="2258023"/>
            <a:chOff x="0" y="0"/>
            <a:chExt cx="1537211" cy="21886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537211" cy="218865"/>
            </a:xfrm>
            <a:custGeom>
              <a:avLst/>
              <a:gdLst/>
              <a:ahLst/>
              <a:cxnLst/>
              <a:rect r="r" b="b" t="t" l="l"/>
              <a:pathLst>
                <a:path h="218865" w="1537211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19050"/>
              <a:ext cx="1334011" cy="237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4188259" y="4401034"/>
            <a:ext cx="8046218" cy="1530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0"/>
              </a:lnSpc>
            </a:pPr>
            <a:r>
              <a:rPr lang="en-US" sz="2210" spc="216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RMČ jmenovala Odbornou skupinu pro strategii </a:t>
            </a:r>
            <a:r>
              <a:rPr lang="en-US" sz="2210" spc="216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16. dubna 2019.</a:t>
            </a:r>
          </a:p>
          <a:p>
            <a:pPr algn="l">
              <a:lnSpc>
                <a:spcPts val="3050"/>
              </a:lnSpc>
            </a:pPr>
          </a:p>
          <a:p>
            <a:pPr algn="l" marL="0" indent="0" lvl="0">
              <a:lnSpc>
                <a:spcPts val="3050"/>
              </a:lnSpc>
              <a:spcBef>
                <a:spcPct val="0"/>
              </a:spcBef>
            </a:pPr>
            <a:r>
              <a:rPr lang="en-US" sz="2210" spc="216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Předsedkyní byla starostka Renata Chmelová.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188259" y="7056907"/>
            <a:ext cx="8494926" cy="191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0"/>
              </a:lnSpc>
            </a:pPr>
            <a:r>
              <a:rPr lang="en-US" sz="2210" spc="216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OSS zasedala 11x v rozmezí tří let. </a:t>
            </a:r>
          </a:p>
          <a:p>
            <a:pPr algn="l">
              <a:lnSpc>
                <a:spcPts val="3050"/>
              </a:lnSpc>
            </a:pPr>
          </a:p>
          <a:p>
            <a:pPr algn="l">
              <a:lnSpc>
                <a:spcPts val="3050"/>
              </a:lnSpc>
            </a:pPr>
            <a:r>
              <a:rPr lang="en-US" sz="2210" spc="216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Poslední zasedání proběhlo v březnu 2022.</a:t>
            </a:r>
          </a:p>
          <a:p>
            <a:pPr algn="l">
              <a:lnSpc>
                <a:spcPts val="3050"/>
              </a:lnSpc>
            </a:pPr>
          </a:p>
          <a:p>
            <a:pPr algn="l" marL="0" indent="0" lvl="0">
              <a:lnSpc>
                <a:spcPts val="3050"/>
              </a:lnSpc>
              <a:spcBef>
                <a:spcPct val="0"/>
              </a:spcBef>
            </a:pPr>
            <a:r>
              <a:rPr lang="en-US" sz="2210" spc="216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 odvolání starostky se již zasedání nekonalo.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122031" y="1304859"/>
            <a:ext cx="7416941" cy="1132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86"/>
              </a:lnSpc>
              <a:spcBef>
                <a:spcPct val="0"/>
              </a:spcBef>
            </a:pPr>
            <a:r>
              <a:rPr lang="en-US" sz="6729" spc="5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OSS: VÝVOJ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760" r="0" b="-2676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57312" y="1028700"/>
            <a:ext cx="15591759" cy="8229600"/>
            <a:chOff x="0" y="0"/>
            <a:chExt cx="410647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0647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106471">
                  <a:moveTo>
                    <a:pt x="12413" y="0"/>
                  </a:moveTo>
                  <a:lnTo>
                    <a:pt x="4094058" y="0"/>
                  </a:lnTo>
                  <a:cubicBezTo>
                    <a:pt x="4100914" y="0"/>
                    <a:pt x="4106471" y="5558"/>
                    <a:pt x="4106471" y="12413"/>
                  </a:cubicBezTo>
                  <a:lnTo>
                    <a:pt x="4106471" y="2155053"/>
                  </a:lnTo>
                  <a:cubicBezTo>
                    <a:pt x="4106471" y="2158346"/>
                    <a:pt x="4105164" y="2161503"/>
                    <a:pt x="4102836" y="2163831"/>
                  </a:cubicBezTo>
                  <a:cubicBezTo>
                    <a:pt x="4100507" y="2166159"/>
                    <a:pt x="4097350" y="2167467"/>
                    <a:pt x="4094058" y="2167467"/>
                  </a:cubicBezTo>
                  <a:lnTo>
                    <a:pt x="12413" y="2167467"/>
                  </a:lnTo>
                  <a:cubicBezTo>
                    <a:pt x="9121" y="2167467"/>
                    <a:pt x="5964" y="2166159"/>
                    <a:pt x="3636" y="2163831"/>
                  </a:cubicBezTo>
                  <a:cubicBezTo>
                    <a:pt x="1308" y="2161503"/>
                    <a:pt x="0" y="2158346"/>
                    <a:pt x="0" y="2155053"/>
                  </a:cubicBezTo>
                  <a:lnTo>
                    <a:pt x="0" y="12413"/>
                  </a:lnTo>
                  <a:cubicBezTo>
                    <a:pt x="0" y="9121"/>
                    <a:pt x="1308" y="5964"/>
                    <a:pt x="3636" y="3636"/>
                  </a:cubicBezTo>
                  <a:cubicBezTo>
                    <a:pt x="5964" y="1308"/>
                    <a:pt x="9121" y="0"/>
                    <a:pt x="1241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4106471" cy="21865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495914" y="3603602"/>
            <a:ext cx="3086100" cy="4784036"/>
            <a:chOff x="0" y="0"/>
            <a:chExt cx="812800" cy="125999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1259993"/>
            </a:xfrm>
            <a:custGeom>
              <a:avLst/>
              <a:gdLst/>
              <a:ahLst/>
              <a:cxnLst/>
              <a:rect r="r" b="b" t="t" l="l"/>
              <a:pathLst>
                <a:path h="1259993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495914" y="5528564"/>
            <a:ext cx="3086100" cy="507624"/>
            <a:chOff x="0" y="0"/>
            <a:chExt cx="812800" cy="13369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133695"/>
            </a:xfrm>
            <a:custGeom>
              <a:avLst/>
              <a:gdLst/>
              <a:ahLst/>
              <a:cxnLst/>
              <a:rect r="r" b="b" t="t" l="l"/>
              <a:pathLst>
                <a:path h="13369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12800" cy="15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Plán participací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900738" y="3603602"/>
            <a:ext cx="3086100" cy="4784036"/>
            <a:chOff x="0" y="0"/>
            <a:chExt cx="812800" cy="125999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1259993"/>
            </a:xfrm>
            <a:custGeom>
              <a:avLst/>
              <a:gdLst/>
              <a:ahLst/>
              <a:cxnLst/>
              <a:rect r="r" b="b" t="t" l="l"/>
              <a:pathLst>
                <a:path h="1259993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900738" y="5528564"/>
            <a:ext cx="3086100" cy="507624"/>
            <a:chOff x="0" y="0"/>
            <a:chExt cx="812800" cy="13369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133695"/>
            </a:xfrm>
            <a:custGeom>
              <a:avLst/>
              <a:gdLst/>
              <a:ahLst/>
              <a:cxnLst/>
              <a:rect r="r" b="b" t="t" l="l"/>
              <a:pathLst>
                <a:path h="13369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812800" cy="15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Cíle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301162" y="3603602"/>
            <a:ext cx="3086100" cy="4784036"/>
            <a:chOff x="0" y="0"/>
            <a:chExt cx="812800" cy="125999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1259993"/>
            </a:xfrm>
            <a:custGeom>
              <a:avLst/>
              <a:gdLst/>
              <a:ahLst/>
              <a:cxnLst/>
              <a:rect r="r" b="b" t="t" l="l"/>
              <a:pathLst>
                <a:path h="1259993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301162" y="5528564"/>
            <a:ext cx="3086100" cy="507624"/>
            <a:chOff x="0" y="0"/>
            <a:chExt cx="812800" cy="13369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133695"/>
            </a:xfrm>
            <a:custGeom>
              <a:avLst/>
              <a:gdLst/>
              <a:ahLst/>
              <a:cxnLst/>
              <a:rect r="r" b="b" t="t" l="l"/>
              <a:pathLst>
                <a:path h="13369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812800" cy="15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Strategické řízení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705986" y="3603602"/>
            <a:ext cx="3086100" cy="4784036"/>
            <a:chOff x="0" y="0"/>
            <a:chExt cx="812800" cy="125999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1259993"/>
            </a:xfrm>
            <a:custGeom>
              <a:avLst/>
              <a:gdLst/>
              <a:ahLst/>
              <a:cxnLst/>
              <a:rect r="r" b="b" t="t" l="l"/>
              <a:pathLst>
                <a:path h="1259993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2705986" y="5528564"/>
            <a:ext cx="3086100" cy="507624"/>
            <a:chOff x="0" y="0"/>
            <a:chExt cx="812800" cy="13369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133695"/>
            </a:xfrm>
            <a:custGeom>
              <a:avLst/>
              <a:gdLst/>
              <a:ahLst/>
              <a:cxnLst/>
              <a:rect r="r" b="b" t="t" l="l"/>
              <a:pathLst>
                <a:path h="13369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19050"/>
              <a:ext cx="812800" cy="15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 plánování</a:t>
              </a: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3690980" y="1711836"/>
            <a:ext cx="10906040" cy="805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48"/>
              </a:lnSpc>
              <a:spcBef>
                <a:spcPct val="0"/>
              </a:spcBef>
            </a:pPr>
            <a:r>
              <a:rPr lang="en-US" sz="4745" spc="37">
                <a:solidFill>
                  <a:srgbClr val="01010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 SE V OSS ŘEŠILO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619015" y="6121583"/>
            <a:ext cx="2824522" cy="2051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84"/>
              </a:lnSpc>
              <a:spcBef>
                <a:spcPct val="0"/>
              </a:spcBef>
            </a:pPr>
            <a:r>
              <a:rPr lang="en-US" sz="1510" spc="148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Sběry podnětů od občanů a průzkumy: kulaté stoly, pocitová mapa, zapojování různých cílových skupin (senioři a žáci, podnikatelé, neziskovky), Strategie tour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080537" y="6121583"/>
            <a:ext cx="2722103" cy="1794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84"/>
              </a:lnSpc>
              <a:spcBef>
                <a:spcPct val="0"/>
              </a:spcBef>
            </a:pPr>
            <a:r>
              <a:rPr lang="en-US" sz="1510" spc="148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Strategické cíle (návrhová a realizační část SPUR, provázanost s MA21), způsob jejich naplňování konkrétními projekty, vyhodnocování plnění SPUR, indikátory.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444038" y="6121583"/>
            <a:ext cx="2722103" cy="2070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84"/>
              </a:lnSpc>
              <a:spcBef>
                <a:spcPct val="0"/>
              </a:spcBef>
            </a:pPr>
            <a:r>
              <a:rPr lang="en-US" sz="1510" spc="148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Způsob řešení podnětů od občanů; </a:t>
            </a:r>
            <a:r>
              <a:rPr lang="en-US" b="true" sz="1510" spc="148">
                <a:solidFill>
                  <a:srgbClr val="231F2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metodika</a:t>
            </a:r>
            <a:r>
              <a:rPr lang="en-US" sz="1510" spc="148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projektového řízení (Kanboard); </a:t>
            </a:r>
            <a:r>
              <a:rPr lang="en-US" b="true" sz="1510" spc="148">
                <a:solidFill>
                  <a:srgbClr val="231F2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koncepce</a:t>
            </a:r>
            <a:r>
              <a:rPr lang="en-US" sz="1510" spc="148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a jak je odbory využívají; spolupráce mezi odbory a radními na projektech AP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844462" y="6121583"/>
            <a:ext cx="2722103" cy="1537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84"/>
              </a:lnSpc>
              <a:spcBef>
                <a:spcPct val="0"/>
              </a:spcBef>
            </a:pPr>
            <a:r>
              <a:rPr lang="en-US" sz="1510" spc="148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Tvorba SPUR, způsob a harmonogram, stav zpracování, tvorba akčních plánů, plánů zlepšování, nastavení pracovních skupin, 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7062893" y="4100367"/>
            <a:ext cx="789574" cy="975879"/>
          </a:xfrm>
          <a:custGeom>
            <a:avLst/>
            <a:gdLst/>
            <a:ahLst/>
            <a:cxnLst/>
            <a:rect r="r" b="b" t="t" l="l"/>
            <a:pathLst>
              <a:path h="975879" w="789574">
                <a:moveTo>
                  <a:pt x="0" y="0"/>
                </a:moveTo>
                <a:lnTo>
                  <a:pt x="789574" y="0"/>
                </a:lnTo>
                <a:lnTo>
                  <a:pt x="789574" y="975879"/>
                </a:lnTo>
                <a:lnTo>
                  <a:pt x="0" y="97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0026080" y="4182701"/>
            <a:ext cx="1397344" cy="1049278"/>
          </a:xfrm>
          <a:custGeom>
            <a:avLst/>
            <a:gdLst/>
            <a:ahLst/>
            <a:cxnLst/>
            <a:rect r="r" b="b" t="t" l="l"/>
            <a:pathLst>
              <a:path h="1049278" w="1397344">
                <a:moveTo>
                  <a:pt x="0" y="0"/>
                </a:moveTo>
                <a:lnTo>
                  <a:pt x="1397344" y="0"/>
                </a:lnTo>
                <a:lnTo>
                  <a:pt x="1397344" y="1049278"/>
                </a:lnTo>
                <a:lnTo>
                  <a:pt x="0" y="10492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3766998" y="4165193"/>
            <a:ext cx="964077" cy="978307"/>
          </a:xfrm>
          <a:custGeom>
            <a:avLst/>
            <a:gdLst/>
            <a:ahLst/>
            <a:cxnLst/>
            <a:rect r="r" b="b" t="t" l="l"/>
            <a:pathLst>
              <a:path h="978307" w="964077">
                <a:moveTo>
                  <a:pt x="0" y="0"/>
                </a:moveTo>
                <a:lnTo>
                  <a:pt x="964077" y="0"/>
                </a:lnTo>
                <a:lnTo>
                  <a:pt x="964077" y="978307"/>
                </a:lnTo>
                <a:lnTo>
                  <a:pt x="0" y="9783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3440521" y="4123630"/>
            <a:ext cx="1079092" cy="1061434"/>
          </a:xfrm>
          <a:custGeom>
            <a:avLst/>
            <a:gdLst/>
            <a:ahLst/>
            <a:cxnLst/>
            <a:rect r="r" b="b" t="t" l="l"/>
            <a:pathLst>
              <a:path h="1061434" w="1079092">
                <a:moveTo>
                  <a:pt x="0" y="0"/>
                </a:moveTo>
                <a:lnTo>
                  <a:pt x="1079091" y="0"/>
                </a:lnTo>
                <a:lnTo>
                  <a:pt x="1079091" y="1061433"/>
                </a:lnTo>
                <a:lnTo>
                  <a:pt x="0" y="10614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57344" y="4301671"/>
            <a:ext cx="978628" cy="991244"/>
          </a:xfrm>
          <a:custGeom>
            <a:avLst/>
            <a:gdLst/>
            <a:ahLst/>
            <a:cxnLst/>
            <a:rect r="r" b="b" t="t" l="l"/>
            <a:pathLst>
              <a:path h="991244" w="978628">
                <a:moveTo>
                  <a:pt x="0" y="0"/>
                </a:moveTo>
                <a:lnTo>
                  <a:pt x="978627" y="0"/>
                </a:lnTo>
                <a:lnTo>
                  <a:pt x="978627" y="991244"/>
                </a:lnTo>
                <a:lnTo>
                  <a:pt x="0" y="991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>
            <a:hlinkClick r:id="rId6" tooltip="https://strategieprodesitku.cz/blog/odborna-skupina-pro-strategicky-plan/"/>
          </p:cNvPr>
          <p:cNvSpPr/>
          <p:nvPr/>
        </p:nvSpPr>
        <p:spPr>
          <a:xfrm flipH="false" flipV="false" rot="0">
            <a:off x="6303603" y="0"/>
            <a:ext cx="12036792" cy="5637485"/>
          </a:xfrm>
          <a:custGeom>
            <a:avLst/>
            <a:gdLst/>
            <a:ahLst/>
            <a:cxnLst/>
            <a:rect r="r" b="b" t="t" l="l"/>
            <a:pathLst>
              <a:path h="5637485" w="12036792">
                <a:moveTo>
                  <a:pt x="0" y="0"/>
                </a:moveTo>
                <a:lnTo>
                  <a:pt x="12036791" y="0"/>
                </a:lnTo>
                <a:lnTo>
                  <a:pt x="12036791" y="5637485"/>
                </a:lnTo>
                <a:lnTo>
                  <a:pt x="0" y="56374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08429" y="1594724"/>
            <a:ext cx="6015768" cy="888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91"/>
              </a:lnSpc>
              <a:spcBef>
                <a:spcPct val="0"/>
              </a:spcBef>
            </a:pPr>
            <a:r>
              <a:rPr lang="en-US" sz="5283" spc="184">
                <a:solidFill>
                  <a:srgbClr val="01010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ROLE OSS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51906" y="3875313"/>
            <a:ext cx="2246916" cy="342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b="true" sz="1887" spc="-37">
                <a:solidFill>
                  <a:srgbClr val="010101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Vize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51906" y="4303985"/>
            <a:ext cx="2246916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1010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Navrhuje vizi strategie a klíčové oblasti.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26021" y="2940791"/>
            <a:ext cx="898685" cy="892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b="true" sz="4982" spc="-99">
                <a:solidFill>
                  <a:srgbClr val="010101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01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56687" y="3875313"/>
            <a:ext cx="2246916" cy="342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b="true" sz="1887" spc="-37">
                <a:solidFill>
                  <a:srgbClr val="010101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Klíčové projekty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056687" y="4303985"/>
            <a:ext cx="2246916" cy="133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1010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Navrhuje strategické cíle, opatření, harmonogram, projektové listy, indikátory, akční plán.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30802" y="2940791"/>
            <a:ext cx="898685" cy="892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b="true" sz="4982" spc="-99">
                <a:solidFill>
                  <a:srgbClr val="010101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02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333532" y="6189804"/>
            <a:ext cx="15257631" cy="3668244"/>
            <a:chOff x="0" y="0"/>
            <a:chExt cx="20343508" cy="4890991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1134904"/>
              <a:ext cx="2995888" cy="4409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1"/>
                </a:lnSpc>
                <a:spcBef>
                  <a:spcPct val="0"/>
                </a:spcBef>
              </a:pPr>
              <a:r>
                <a:rPr lang="en-US" b="true" sz="1887" spc="-37">
                  <a:solidFill>
                    <a:srgbClr val="01010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Analýza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703291"/>
              <a:ext cx="2995888" cy="1054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1010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Poskytuje analytické podklady a potřebná data.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898821" y="-95250"/>
              <a:ext cx="1198246" cy="1158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75"/>
                </a:lnSpc>
                <a:spcBef>
                  <a:spcPct val="0"/>
                </a:spcBef>
              </a:pPr>
              <a:r>
                <a:rPr lang="en-US" b="true" sz="4982" spc="-99">
                  <a:solidFill>
                    <a:srgbClr val="01010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03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3473041" y="1134904"/>
              <a:ext cx="2995888" cy="4409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1"/>
                </a:lnSpc>
                <a:spcBef>
                  <a:spcPct val="0"/>
                </a:spcBef>
              </a:pPr>
              <a:r>
                <a:rPr lang="en-US" b="true" sz="1887" spc="-37">
                  <a:solidFill>
                    <a:srgbClr val="01010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Participace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3473041" y="1703291"/>
              <a:ext cx="2995888" cy="1765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1010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Účastní se podle potřeby veřejných projednání, sběru podnětů, setkání pracovních skupin.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4371862" y="-95250"/>
              <a:ext cx="1198246" cy="1158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75"/>
                </a:lnSpc>
                <a:spcBef>
                  <a:spcPct val="0"/>
                </a:spcBef>
              </a:pPr>
              <a:r>
                <a:rPr lang="en-US" b="true" sz="4982" spc="-99">
                  <a:solidFill>
                    <a:srgbClr val="01010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04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6951529" y="1188032"/>
              <a:ext cx="2995888" cy="4409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1"/>
                </a:lnSpc>
                <a:spcBef>
                  <a:spcPct val="0"/>
                </a:spcBef>
              </a:pPr>
              <a:r>
                <a:rPr lang="en-US" b="true" sz="1887" spc="-37">
                  <a:solidFill>
                    <a:srgbClr val="01010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Odbornost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6951529" y="1756420"/>
              <a:ext cx="2995888" cy="1409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r>
                <a:rPr lang="en-US" sz="1500">
                  <a:solidFill>
                    <a:srgbClr val="01010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Podílí se na zpracování jednotlivých částí strategie svojí odborností.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7850350" y="-42122"/>
              <a:ext cx="1198246" cy="1158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75"/>
                </a:lnSpc>
                <a:spcBef>
                  <a:spcPct val="0"/>
                </a:spcBef>
              </a:pPr>
              <a:r>
                <a:rPr lang="en-US" b="true" sz="4982" spc="-99">
                  <a:solidFill>
                    <a:srgbClr val="01010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05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10396091" y="1134904"/>
              <a:ext cx="2995888" cy="4409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1"/>
                </a:lnSpc>
                <a:spcBef>
                  <a:spcPct val="0"/>
                </a:spcBef>
              </a:pPr>
              <a:r>
                <a:rPr lang="en-US" b="true" sz="1887" spc="-37">
                  <a:solidFill>
                    <a:srgbClr val="01010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Spolupráce napříč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10396091" y="1703291"/>
              <a:ext cx="2995888" cy="3187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1010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Spolupracuje s komisemi RMČ a výbory ZMČ, pracovními skupinami pro strategii a odbornou veřejností. Schází se dle potřeby. Výstupy z jednání předává Koordinátorovi tvorby strategie.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1294912" y="-95250"/>
              <a:ext cx="1198246" cy="11456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75"/>
                </a:lnSpc>
                <a:spcBef>
                  <a:spcPct val="0"/>
                </a:spcBef>
              </a:pPr>
              <a:r>
                <a:rPr lang="en-US" b="true" sz="4982" spc="-99">
                  <a:solidFill>
                    <a:srgbClr val="01010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06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3869133" y="1134904"/>
              <a:ext cx="2995888" cy="4409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1"/>
                </a:lnSpc>
                <a:spcBef>
                  <a:spcPct val="0"/>
                </a:spcBef>
              </a:pPr>
              <a:r>
                <a:rPr lang="en-US" b="true" sz="1887" spc="-37">
                  <a:solidFill>
                    <a:srgbClr val="01010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Akční plán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3869133" y="1703291"/>
              <a:ext cx="2995888" cy="1409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1010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spolupracuje na tvorbě ročních Akčních plánů a vyhodnocování jejich plnění.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14767953" y="-95250"/>
              <a:ext cx="1198246" cy="11456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75"/>
                </a:lnSpc>
                <a:spcBef>
                  <a:spcPct val="0"/>
                </a:spcBef>
              </a:pPr>
              <a:r>
                <a:rPr lang="en-US" b="true" sz="4982" spc="-99">
                  <a:solidFill>
                    <a:srgbClr val="01010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07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7347621" y="1188032"/>
              <a:ext cx="2995888" cy="4409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1"/>
                </a:lnSpc>
                <a:spcBef>
                  <a:spcPct val="0"/>
                </a:spcBef>
              </a:pPr>
              <a:r>
                <a:rPr lang="en-US" b="true" sz="1887" spc="-37">
                  <a:solidFill>
                    <a:srgbClr val="01010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Vyhodnocení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17347621" y="1756420"/>
              <a:ext cx="2995888" cy="1409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1010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Vyjadřuje se k postupu v oblasti strategického a projektového řízení na ÚMČ Praha 10.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18246441" y="-42122"/>
              <a:ext cx="1198246" cy="11456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75"/>
                </a:lnSpc>
                <a:spcBef>
                  <a:spcPct val="0"/>
                </a:spcBef>
              </a:pPr>
              <a:r>
                <a:rPr lang="en-US" b="true" sz="4982" spc="-99">
                  <a:solidFill>
                    <a:srgbClr val="01010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08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D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43772" y="7142102"/>
            <a:ext cx="4076700" cy="1293670"/>
            <a:chOff x="0" y="0"/>
            <a:chExt cx="6031179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31179" cy="1913890"/>
            </a:xfrm>
            <a:custGeom>
              <a:avLst/>
              <a:gdLst/>
              <a:ahLst/>
              <a:cxnLst/>
              <a:rect r="r" b="b" t="t" l="l"/>
              <a:pathLst>
                <a:path h="1913890" w="6031179">
                  <a:moveTo>
                    <a:pt x="6031179" y="956945"/>
                  </a:moveTo>
                  <a:cubicBezTo>
                    <a:pt x="6031179" y="1485392"/>
                    <a:pt x="5602808" y="1913890"/>
                    <a:pt x="507423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5074234" y="0"/>
                  </a:lnTo>
                  <a:cubicBezTo>
                    <a:pt x="5602681" y="0"/>
                    <a:pt x="6031179" y="428371"/>
                    <a:pt x="6031179" y="956945"/>
                  </a:cubicBezTo>
                  <a:close/>
                </a:path>
              </a:pathLst>
            </a:custGeom>
            <a:solidFill>
              <a:srgbClr val="B4B4B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367528" y="7142102"/>
            <a:ext cx="4076700" cy="1293670"/>
            <a:chOff x="0" y="0"/>
            <a:chExt cx="5435600" cy="1724893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5435600" cy="1724893"/>
              <a:chOff x="0" y="0"/>
              <a:chExt cx="6031179" cy="191389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031179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6031179">
                    <a:moveTo>
                      <a:pt x="6031179" y="956945"/>
                    </a:moveTo>
                    <a:cubicBezTo>
                      <a:pt x="6031179" y="1485392"/>
                      <a:pt x="5602808" y="1913890"/>
                      <a:pt x="5074234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5074234" y="0"/>
                    </a:lnTo>
                    <a:cubicBezTo>
                      <a:pt x="5602681" y="0"/>
                      <a:pt x="6031179" y="428371"/>
                      <a:pt x="6031179" y="956945"/>
                    </a:cubicBezTo>
                    <a:close/>
                  </a:path>
                </a:pathLst>
              </a:custGeom>
              <a:solidFill>
                <a:srgbClr val="B4B4B4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583165" y="530342"/>
              <a:ext cx="4269270" cy="6927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en-US" sz="3600" u="sng">
                  <a:solidFill>
                    <a:srgbClr val="010101"/>
                  </a:solidFill>
                  <a:latin typeface="Montserrat Light"/>
                  <a:ea typeface="Montserrat Light"/>
                  <a:cs typeface="Montserrat Light"/>
                  <a:sym typeface="Montserrat Light"/>
                  <a:hlinkClick r:id="rId2" tooltip="https://strategieprodesitku.cz/tvorba-strategickeho-planu-mc-praha-10/"/>
                </a:rPr>
                <a:t>SPUR</a:t>
              </a: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0" y="70445"/>
            <a:ext cx="1908748" cy="10216555"/>
            <a:chOff x="0" y="0"/>
            <a:chExt cx="4132580" cy="221195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132580" cy="22119589"/>
            </a:xfrm>
            <a:custGeom>
              <a:avLst/>
              <a:gdLst/>
              <a:ahLst/>
              <a:cxnLst/>
              <a:rect r="r" b="b" t="t" l="l"/>
              <a:pathLst>
                <a:path h="22119589" w="4132580">
                  <a:moveTo>
                    <a:pt x="0" y="0"/>
                  </a:moveTo>
                  <a:lnTo>
                    <a:pt x="4132580" y="0"/>
                  </a:lnTo>
                  <a:lnTo>
                    <a:pt x="4132580" y="22119589"/>
                  </a:lnTo>
                  <a:lnTo>
                    <a:pt x="0" y="22119589"/>
                  </a:lnTo>
                  <a:close/>
                </a:path>
              </a:pathLst>
            </a:custGeom>
            <a:blipFill>
              <a:blip r:embed="rId3"/>
              <a:stretch>
                <a:fillRect l="0" t="-155" r="0" b="-155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26110" y="100330"/>
              <a:ext cx="2868930" cy="4232910"/>
            </a:xfrm>
            <a:custGeom>
              <a:avLst/>
              <a:gdLst/>
              <a:ahLst/>
              <a:cxnLst/>
              <a:rect r="r" b="b" t="t" l="l"/>
              <a:pathLst>
                <a:path h="4232910" w="2868930">
                  <a:moveTo>
                    <a:pt x="0" y="0"/>
                  </a:moveTo>
                  <a:lnTo>
                    <a:pt x="2868930" y="0"/>
                  </a:lnTo>
                  <a:lnTo>
                    <a:pt x="2868930" y="4232910"/>
                  </a:lnTo>
                  <a:lnTo>
                    <a:pt x="33020" y="4232910"/>
                  </a:lnTo>
                  <a:close/>
                </a:path>
              </a:pathLst>
            </a:custGeom>
            <a:blipFill>
              <a:blip r:embed="rId4"/>
              <a:stretch>
                <a:fillRect l="-66139" t="0" r="-66139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54050" y="4541520"/>
              <a:ext cx="2863850" cy="4267200"/>
            </a:xfrm>
            <a:custGeom>
              <a:avLst/>
              <a:gdLst/>
              <a:ahLst/>
              <a:cxnLst/>
              <a:rect r="r" b="b" t="t" l="l"/>
              <a:pathLst>
                <a:path h="4267200" w="2863850">
                  <a:moveTo>
                    <a:pt x="0" y="0"/>
                  </a:moveTo>
                  <a:lnTo>
                    <a:pt x="1479550" y="0"/>
                  </a:lnTo>
                  <a:lnTo>
                    <a:pt x="2863850" y="0"/>
                  </a:lnTo>
                  <a:lnTo>
                    <a:pt x="2840990" y="4267200"/>
                  </a:lnTo>
                  <a:lnTo>
                    <a:pt x="0" y="4248150"/>
                  </a:lnTo>
                  <a:close/>
                </a:path>
              </a:pathLst>
            </a:custGeom>
            <a:blipFill>
              <a:blip r:embed="rId5"/>
              <a:stretch>
                <a:fillRect l="-61821" t="0" r="-61821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54050" y="8973820"/>
              <a:ext cx="2863850" cy="4262120"/>
            </a:xfrm>
            <a:custGeom>
              <a:avLst/>
              <a:gdLst/>
              <a:ahLst/>
              <a:cxnLst/>
              <a:rect r="r" b="b" t="t" l="l"/>
              <a:pathLst>
                <a:path h="4262120" w="2863850">
                  <a:moveTo>
                    <a:pt x="0" y="0"/>
                  </a:moveTo>
                  <a:lnTo>
                    <a:pt x="2863850" y="0"/>
                  </a:lnTo>
                  <a:lnTo>
                    <a:pt x="2863850" y="4262119"/>
                  </a:lnTo>
                  <a:lnTo>
                    <a:pt x="0" y="4262119"/>
                  </a:lnTo>
                  <a:close/>
                </a:path>
              </a:pathLst>
            </a:custGeom>
            <a:blipFill>
              <a:blip r:embed="rId6"/>
              <a:stretch>
                <a:fillRect l="-73506" t="0" r="-73506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54050" y="13435330"/>
              <a:ext cx="2863850" cy="4243070"/>
            </a:xfrm>
            <a:custGeom>
              <a:avLst/>
              <a:gdLst/>
              <a:ahLst/>
              <a:cxnLst/>
              <a:rect r="r" b="b" t="t" l="l"/>
              <a:pathLst>
                <a:path h="4243070" w="2863850">
                  <a:moveTo>
                    <a:pt x="0" y="0"/>
                  </a:moveTo>
                  <a:lnTo>
                    <a:pt x="2863850" y="0"/>
                  </a:lnTo>
                  <a:lnTo>
                    <a:pt x="2863850" y="4243070"/>
                  </a:lnTo>
                  <a:lnTo>
                    <a:pt x="0" y="4243070"/>
                  </a:lnTo>
                  <a:close/>
                </a:path>
              </a:pathLst>
            </a:custGeom>
            <a:blipFill>
              <a:blip r:embed="rId7"/>
              <a:stretch>
                <a:fillRect l="-135018" t="0" r="-135018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54050" y="17825720"/>
              <a:ext cx="2863850" cy="4215130"/>
            </a:xfrm>
            <a:custGeom>
              <a:avLst/>
              <a:gdLst/>
              <a:ahLst/>
              <a:cxnLst/>
              <a:rect r="r" b="b" t="t" l="l"/>
              <a:pathLst>
                <a:path h="4215130" w="2863850">
                  <a:moveTo>
                    <a:pt x="0" y="0"/>
                  </a:moveTo>
                  <a:lnTo>
                    <a:pt x="2863850" y="0"/>
                  </a:lnTo>
                  <a:lnTo>
                    <a:pt x="2863850" y="4215130"/>
                  </a:lnTo>
                  <a:lnTo>
                    <a:pt x="24130" y="4215130"/>
                  </a:lnTo>
                  <a:close/>
                </a:path>
              </a:pathLst>
            </a:custGeom>
            <a:blipFill>
              <a:blip r:embed="rId8"/>
              <a:stretch>
                <a:fillRect l="-60457" t="0" r="-60457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2507636" y="1741519"/>
            <a:ext cx="13272728" cy="1369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60"/>
              </a:lnSpc>
              <a:spcBef>
                <a:spcPct val="0"/>
              </a:spcBef>
            </a:pPr>
            <a:r>
              <a:rPr lang="en-US" sz="9600" spc="76">
                <a:solidFill>
                  <a:srgbClr val="01010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SOUHRNNĚ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281146" y="7547002"/>
            <a:ext cx="3201952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 u="sng">
                <a:solidFill>
                  <a:srgbClr val="010101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9" tooltip="https://strategieprodesitku.cz/blog/odborna-skupina-pro-strategicky-plan/"/>
              </a:rPr>
              <a:t>Členové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843772" y="3635084"/>
            <a:ext cx="8396102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OSS se zabývá vším, co je spojené se strategickým plánováním a řízením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OSS </a:t>
            </a:r>
            <a:r>
              <a:rPr lang="en-US" sz="30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je poradním i exekutivním orgánem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OSS </a:t>
            </a:r>
            <a:r>
              <a:rPr lang="en-US" sz="30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určuje podobu strategického řízení a zároveň naplňuje strategické cíle</a:t>
            </a:r>
          </a:p>
        </p:txBody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6380439" y="70445"/>
            <a:ext cx="1908748" cy="10216555"/>
            <a:chOff x="0" y="0"/>
            <a:chExt cx="4132580" cy="2211959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132580" cy="22119589"/>
            </a:xfrm>
            <a:custGeom>
              <a:avLst/>
              <a:gdLst/>
              <a:ahLst/>
              <a:cxnLst/>
              <a:rect r="r" b="b" t="t" l="l"/>
              <a:pathLst>
                <a:path h="22119589" w="4132580">
                  <a:moveTo>
                    <a:pt x="0" y="0"/>
                  </a:moveTo>
                  <a:lnTo>
                    <a:pt x="4132580" y="0"/>
                  </a:lnTo>
                  <a:lnTo>
                    <a:pt x="4132580" y="22119589"/>
                  </a:lnTo>
                  <a:lnTo>
                    <a:pt x="0" y="22119589"/>
                  </a:lnTo>
                  <a:close/>
                </a:path>
              </a:pathLst>
            </a:custGeom>
            <a:blipFill>
              <a:blip r:embed="rId3"/>
              <a:stretch>
                <a:fillRect l="0" t="-155" r="0" b="-155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26110" y="100330"/>
              <a:ext cx="2868930" cy="4232910"/>
            </a:xfrm>
            <a:custGeom>
              <a:avLst/>
              <a:gdLst/>
              <a:ahLst/>
              <a:cxnLst/>
              <a:rect r="r" b="b" t="t" l="l"/>
              <a:pathLst>
                <a:path h="4232910" w="2868930">
                  <a:moveTo>
                    <a:pt x="0" y="0"/>
                  </a:moveTo>
                  <a:lnTo>
                    <a:pt x="2868930" y="0"/>
                  </a:lnTo>
                  <a:lnTo>
                    <a:pt x="2868930" y="4232910"/>
                  </a:lnTo>
                  <a:lnTo>
                    <a:pt x="33020" y="4232910"/>
                  </a:lnTo>
                  <a:close/>
                </a:path>
              </a:pathLst>
            </a:custGeom>
            <a:blipFill>
              <a:blip r:embed="rId6"/>
              <a:stretch>
                <a:fillRect l="-72442" t="0" r="-72442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654050" y="4541520"/>
              <a:ext cx="2863850" cy="4267200"/>
            </a:xfrm>
            <a:custGeom>
              <a:avLst/>
              <a:gdLst/>
              <a:ahLst/>
              <a:cxnLst/>
              <a:rect r="r" b="b" t="t" l="l"/>
              <a:pathLst>
                <a:path h="4267200" w="2863850">
                  <a:moveTo>
                    <a:pt x="0" y="0"/>
                  </a:moveTo>
                  <a:lnTo>
                    <a:pt x="1479550" y="0"/>
                  </a:lnTo>
                  <a:lnTo>
                    <a:pt x="2863850" y="0"/>
                  </a:lnTo>
                  <a:lnTo>
                    <a:pt x="2840990" y="4267200"/>
                  </a:lnTo>
                  <a:lnTo>
                    <a:pt x="0" y="4248150"/>
                  </a:lnTo>
                  <a:close/>
                </a:path>
              </a:pathLst>
            </a:custGeom>
            <a:blipFill>
              <a:blip r:embed="rId7"/>
              <a:stretch>
                <a:fillRect l="-136071" t="0" r="-136071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654050" y="8973820"/>
              <a:ext cx="2863850" cy="4262120"/>
            </a:xfrm>
            <a:custGeom>
              <a:avLst/>
              <a:gdLst/>
              <a:ahLst/>
              <a:cxnLst/>
              <a:rect r="r" b="b" t="t" l="l"/>
              <a:pathLst>
                <a:path h="4262120" w="2863850">
                  <a:moveTo>
                    <a:pt x="0" y="0"/>
                  </a:moveTo>
                  <a:lnTo>
                    <a:pt x="2863850" y="0"/>
                  </a:lnTo>
                  <a:lnTo>
                    <a:pt x="2863850" y="4262119"/>
                  </a:lnTo>
                  <a:lnTo>
                    <a:pt x="0" y="4262119"/>
                  </a:lnTo>
                  <a:close/>
                </a:path>
              </a:pathLst>
            </a:custGeom>
            <a:blipFill>
              <a:blip r:embed="rId8"/>
              <a:stretch>
                <a:fillRect l="-61688" t="0" r="-61688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54050" y="13435330"/>
              <a:ext cx="2863850" cy="4243070"/>
            </a:xfrm>
            <a:custGeom>
              <a:avLst/>
              <a:gdLst/>
              <a:ahLst/>
              <a:cxnLst/>
              <a:rect r="r" b="b" t="t" l="l"/>
              <a:pathLst>
                <a:path h="4243070" w="2863850">
                  <a:moveTo>
                    <a:pt x="0" y="0"/>
                  </a:moveTo>
                  <a:lnTo>
                    <a:pt x="2863850" y="0"/>
                  </a:lnTo>
                  <a:lnTo>
                    <a:pt x="2863850" y="4243070"/>
                  </a:lnTo>
                  <a:lnTo>
                    <a:pt x="0" y="4243070"/>
                  </a:lnTo>
                  <a:close/>
                </a:path>
              </a:pathLst>
            </a:custGeom>
            <a:blipFill>
              <a:blip r:embed="rId4"/>
              <a:stretch>
                <a:fillRect l="-66625" t="0" r="-66625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654050" y="17825720"/>
              <a:ext cx="2863850" cy="4215130"/>
            </a:xfrm>
            <a:custGeom>
              <a:avLst/>
              <a:gdLst/>
              <a:ahLst/>
              <a:cxnLst/>
              <a:rect r="r" b="b" t="t" l="l"/>
              <a:pathLst>
                <a:path h="4215130" w="2863850">
                  <a:moveTo>
                    <a:pt x="0" y="0"/>
                  </a:moveTo>
                  <a:lnTo>
                    <a:pt x="2863850" y="0"/>
                  </a:lnTo>
                  <a:lnTo>
                    <a:pt x="2863850" y="4215130"/>
                  </a:lnTo>
                  <a:lnTo>
                    <a:pt x="24130" y="4215130"/>
                  </a:lnTo>
                  <a:close/>
                </a:path>
              </a:pathLst>
            </a:custGeom>
            <a:blipFill>
              <a:blip r:embed="rId5"/>
              <a:stretch>
                <a:fillRect l="-60457" t="0" r="-60457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D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844104">
            <a:off x="6380559" y="2491180"/>
            <a:ext cx="13471756" cy="1426670"/>
          </a:xfrm>
          <a:custGeom>
            <a:avLst/>
            <a:gdLst/>
            <a:ahLst/>
            <a:cxnLst/>
            <a:rect r="r" b="b" t="t" l="l"/>
            <a:pathLst>
              <a:path h="1426670" w="13471756">
                <a:moveTo>
                  <a:pt x="0" y="0"/>
                </a:moveTo>
                <a:lnTo>
                  <a:pt x="13471756" y="0"/>
                </a:lnTo>
                <a:lnTo>
                  <a:pt x="13471756" y="1426671"/>
                </a:lnTo>
                <a:lnTo>
                  <a:pt x="0" y="142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495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613275" y="0"/>
            <a:ext cx="10674725" cy="6004533"/>
            <a:chOff x="0" y="0"/>
            <a:chExt cx="6089457" cy="34253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3"/>
              <a:stretch>
                <a:fillRect l="-7982" t="-51948" r="-46705" b="-1373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300775" y="3360469"/>
            <a:ext cx="6331281" cy="1563793"/>
            <a:chOff x="0" y="0"/>
            <a:chExt cx="2161091" cy="5337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61091" cy="533778"/>
            </a:xfrm>
            <a:custGeom>
              <a:avLst/>
              <a:gdLst/>
              <a:ahLst/>
              <a:cxnLst/>
              <a:rect r="r" b="b" t="t" l="l"/>
              <a:pathLst>
                <a:path h="533778" w="2161091">
                  <a:moveTo>
                    <a:pt x="13451" y="0"/>
                  </a:moveTo>
                  <a:lnTo>
                    <a:pt x="2147640" y="0"/>
                  </a:lnTo>
                  <a:cubicBezTo>
                    <a:pt x="2151207" y="0"/>
                    <a:pt x="2154629" y="1417"/>
                    <a:pt x="2157151" y="3940"/>
                  </a:cubicBezTo>
                  <a:cubicBezTo>
                    <a:pt x="2159674" y="6462"/>
                    <a:pt x="2161091" y="9883"/>
                    <a:pt x="2161091" y="13451"/>
                  </a:cubicBezTo>
                  <a:lnTo>
                    <a:pt x="2161091" y="520327"/>
                  </a:lnTo>
                  <a:cubicBezTo>
                    <a:pt x="2161091" y="527756"/>
                    <a:pt x="2155069" y="533778"/>
                    <a:pt x="2147640" y="533778"/>
                  </a:cubicBezTo>
                  <a:lnTo>
                    <a:pt x="13451" y="533778"/>
                  </a:lnTo>
                  <a:cubicBezTo>
                    <a:pt x="6022" y="533778"/>
                    <a:pt x="0" y="527756"/>
                    <a:pt x="0" y="520327"/>
                  </a:cubicBezTo>
                  <a:lnTo>
                    <a:pt x="0" y="13451"/>
                  </a:lnTo>
                  <a:cubicBezTo>
                    <a:pt x="0" y="6022"/>
                    <a:pt x="6022" y="0"/>
                    <a:pt x="13451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2161091" cy="5528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535860" y="3119178"/>
            <a:ext cx="2381235" cy="2046374"/>
            <a:chOff x="0" y="0"/>
            <a:chExt cx="812800" cy="698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191171" y="5406843"/>
            <a:ext cx="6331281" cy="1563793"/>
            <a:chOff x="0" y="0"/>
            <a:chExt cx="2161091" cy="53377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61091" cy="533778"/>
            </a:xfrm>
            <a:custGeom>
              <a:avLst/>
              <a:gdLst/>
              <a:ahLst/>
              <a:cxnLst/>
              <a:rect r="r" b="b" t="t" l="l"/>
              <a:pathLst>
                <a:path h="533778" w="2161091">
                  <a:moveTo>
                    <a:pt x="13451" y="0"/>
                  </a:moveTo>
                  <a:lnTo>
                    <a:pt x="2147640" y="0"/>
                  </a:lnTo>
                  <a:cubicBezTo>
                    <a:pt x="2151207" y="0"/>
                    <a:pt x="2154629" y="1417"/>
                    <a:pt x="2157151" y="3940"/>
                  </a:cubicBezTo>
                  <a:cubicBezTo>
                    <a:pt x="2159674" y="6462"/>
                    <a:pt x="2161091" y="9883"/>
                    <a:pt x="2161091" y="13451"/>
                  </a:cubicBezTo>
                  <a:lnTo>
                    <a:pt x="2161091" y="520327"/>
                  </a:lnTo>
                  <a:cubicBezTo>
                    <a:pt x="2161091" y="527756"/>
                    <a:pt x="2155069" y="533778"/>
                    <a:pt x="2147640" y="533778"/>
                  </a:cubicBezTo>
                  <a:lnTo>
                    <a:pt x="13451" y="533778"/>
                  </a:lnTo>
                  <a:cubicBezTo>
                    <a:pt x="6022" y="533778"/>
                    <a:pt x="0" y="527756"/>
                    <a:pt x="0" y="520327"/>
                  </a:cubicBezTo>
                  <a:lnTo>
                    <a:pt x="0" y="13451"/>
                  </a:lnTo>
                  <a:cubicBezTo>
                    <a:pt x="0" y="6022"/>
                    <a:pt x="6022" y="0"/>
                    <a:pt x="13451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2161091" cy="5528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033010" y="5165552"/>
            <a:ext cx="2381235" cy="2046374"/>
            <a:chOff x="0" y="0"/>
            <a:chExt cx="812800" cy="6985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2300775" y="7453217"/>
            <a:ext cx="6331281" cy="1563793"/>
            <a:chOff x="0" y="0"/>
            <a:chExt cx="2161091" cy="53377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161091" cy="533778"/>
            </a:xfrm>
            <a:custGeom>
              <a:avLst/>
              <a:gdLst/>
              <a:ahLst/>
              <a:cxnLst/>
              <a:rect r="r" b="b" t="t" l="l"/>
              <a:pathLst>
                <a:path h="533778" w="2161091">
                  <a:moveTo>
                    <a:pt x="13451" y="0"/>
                  </a:moveTo>
                  <a:lnTo>
                    <a:pt x="2147640" y="0"/>
                  </a:lnTo>
                  <a:cubicBezTo>
                    <a:pt x="2151207" y="0"/>
                    <a:pt x="2154629" y="1417"/>
                    <a:pt x="2157151" y="3940"/>
                  </a:cubicBezTo>
                  <a:cubicBezTo>
                    <a:pt x="2159674" y="6462"/>
                    <a:pt x="2161091" y="9883"/>
                    <a:pt x="2161091" y="13451"/>
                  </a:cubicBezTo>
                  <a:lnTo>
                    <a:pt x="2161091" y="520327"/>
                  </a:lnTo>
                  <a:cubicBezTo>
                    <a:pt x="2161091" y="527756"/>
                    <a:pt x="2155069" y="533778"/>
                    <a:pt x="2147640" y="533778"/>
                  </a:cubicBezTo>
                  <a:lnTo>
                    <a:pt x="13451" y="533778"/>
                  </a:lnTo>
                  <a:cubicBezTo>
                    <a:pt x="6022" y="533778"/>
                    <a:pt x="0" y="527756"/>
                    <a:pt x="0" y="520327"/>
                  </a:cubicBezTo>
                  <a:lnTo>
                    <a:pt x="0" y="13451"/>
                  </a:lnTo>
                  <a:cubicBezTo>
                    <a:pt x="0" y="6022"/>
                    <a:pt x="6022" y="0"/>
                    <a:pt x="13451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2161091" cy="5528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7535860" y="7211926"/>
            <a:ext cx="2381235" cy="2046374"/>
            <a:chOff x="0" y="0"/>
            <a:chExt cx="812800" cy="6985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8316248" y="3584336"/>
            <a:ext cx="893040" cy="1072428"/>
          </a:xfrm>
          <a:custGeom>
            <a:avLst/>
            <a:gdLst/>
            <a:ahLst/>
            <a:cxnLst/>
            <a:rect r="r" b="b" t="t" l="l"/>
            <a:pathLst>
              <a:path h="1072428" w="893040">
                <a:moveTo>
                  <a:pt x="0" y="0"/>
                </a:moveTo>
                <a:lnTo>
                  <a:pt x="893040" y="0"/>
                </a:lnTo>
                <a:lnTo>
                  <a:pt x="893040" y="1072428"/>
                </a:lnTo>
                <a:lnTo>
                  <a:pt x="0" y="1072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8155450" y="7714715"/>
            <a:ext cx="1023765" cy="1040796"/>
          </a:xfrm>
          <a:custGeom>
            <a:avLst/>
            <a:gdLst/>
            <a:ahLst/>
            <a:cxnLst/>
            <a:rect r="r" b="b" t="t" l="l"/>
            <a:pathLst>
              <a:path h="1040796" w="1023765">
                <a:moveTo>
                  <a:pt x="0" y="0"/>
                </a:moveTo>
                <a:lnTo>
                  <a:pt x="1023765" y="0"/>
                </a:lnTo>
                <a:lnTo>
                  <a:pt x="1023765" y="1040796"/>
                </a:lnTo>
                <a:lnTo>
                  <a:pt x="0" y="1040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721947" y="5757294"/>
            <a:ext cx="1003361" cy="862891"/>
          </a:xfrm>
          <a:custGeom>
            <a:avLst/>
            <a:gdLst/>
            <a:ahLst/>
            <a:cxnLst/>
            <a:rect r="r" b="b" t="t" l="l"/>
            <a:pathLst>
              <a:path h="862891" w="1003361">
                <a:moveTo>
                  <a:pt x="0" y="0"/>
                </a:moveTo>
                <a:lnTo>
                  <a:pt x="1003361" y="0"/>
                </a:lnTo>
                <a:lnTo>
                  <a:pt x="1003361" y="862890"/>
                </a:lnTo>
                <a:lnTo>
                  <a:pt x="0" y="86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2300775" y="420040"/>
            <a:ext cx="5312500" cy="2582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42"/>
              </a:lnSpc>
              <a:spcBef>
                <a:spcPct val="0"/>
              </a:spcBef>
            </a:pPr>
            <a:r>
              <a:rPr lang="en-US" sz="4958" spc="173">
                <a:solidFill>
                  <a:srgbClr val="01010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 OČEKÁVAT OD DNEŠNÍHO ZASEDÁNÍ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585027" y="3559527"/>
            <a:ext cx="4950833" cy="1097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87"/>
              </a:lnSpc>
            </a:pPr>
            <a:r>
              <a:rPr lang="en-US" sz="1585" spc="155">
                <a:solidFill>
                  <a:srgbClr val="F2F4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Čas do něj vložený se nám vrátí: co si tu dohodneme, se promítne do strategického řízení tak, aby bylo efektivnější.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316248" y="5605901"/>
            <a:ext cx="5050546" cy="1097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87"/>
              </a:lnSpc>
            </a:pPr>
            <a:r>
              <a:rPr lang="en-US" sz="1585" spc="155">
                <a:solidFill>
                  <a:srgbClr val="F2F4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Strategické řízení a plánování tu bylo, je a bude. Máme možnost ho nastavit efektivněji. Buďme k sobě otevření, kritičtí a konstruktivní.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585027" y="7652275"/>
            <a:ext cx="4950833" cy="1097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87"/>
              </a:lnSpc>
            </a:pPr>
            <a:r>
              <a:rPr lang="en-US" sz="1585" spc="155">
                <a:solidFill>
                  <a:srgbClr val="F2F4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Zamysleme se dnes nad tím, jak může OSS fungovat, a jak může strategie pomoct vedení ÚMČ, politickému i úřednickému.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599326" y="222286"/>
            <a:ext cx="42808245" cy="25791968"/>
          </a:xfrm>
          <a:custGeom>
            <a:avLst/>
            <a:gdLst/>
            <a:ahLst/>
            <a:cxnLst/>
            <a:rect r="r" b="b" t="t" l="l"/>
            <a:pathLst>
              <a:path h="25791968" w="42808245">
                <a:moveTo>
                  <a:pt x="0" y="0"/>
                </a:moveTo>
                <a:lnTo>
                  <a:pt x="42808245" y="0"/>
                </a:lnTo>
                <a:lnTo>
                  <a:pt x="42808245" y="25791967"/>
                </a:lnTo>
                <a:lnTo>
                  <a:pt x="0" y="25791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76427" y="2896506"/>
            <a:ext cx="13135146" cy="4055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220"/>
              </a:lnSpc>
              <a:spcBef>
                <a:spcPct val="0"/>
              </a:spcBef>
            </a:pPr>
            <a:r>
              <a:rPr lang="en-US" sz="11754">
                <a:solidFill>
                  <a:srgbClr val="FEC232"/>
                </a:solidFill>
                <a:latin typeface="Archivo Black"/>
                <a:ea typeface="Archivo Black"/>
                <a:cs typeface="Archivo Black"/>
                <a:sym typeface="Archivo Black"/>
              </a:rPr>
              <a:t>Děkuji za pozornost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DAFwHY6aSh8</dc:identifier>
  <dcterms:modified xsi:type="dcterms:W3CDTF">2011-08-01T06:04:30Z</dcterms:modified>
  <cp:revision>1</cp:revision>
  <dc:title>OSS: prezentace TAJ</dc:title>
</cp:coreProperties>
</file>